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17"/>
  </p:notesMasterIdLst>
  <p:handoutMasterIdLst>
    <p:handoutMasterId r:id="rId18"/>
  </p:handoutMasterIdLst>
  <p:sldIdLst>
    <p:sldId id="256" r:id="rId2"/>
    <p:sldId id="260" r:id="rId3"/>
    <p:sldId id="264" r:id="rId4"/>
    <p:sldId id="267" r:id="rId5"/>
    <p:sldId id="266" r:id="rId6"/>
    <p:sldId id="268" r:id="rId7"/>
    <p:sldId id="269" r:id="rId8"/>
    <p:sldId id="270" r:id="rId9"/>
    <p:sldId id="272" r:id="rId10"/>
    <p:sldId id="275" r:id="rId11"/>
    <p:sldId id="276" r:id="rId12"/>
    <p:sldId id="277" r:id="rId13"/>
    <p:sldId id="278" r:id="rId14"/>
    <p:sldId id="280" r:id="rId15"/>
    <p:sldId id="279"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8B7"/>
    <a:srgbClr val="942427"/>
    <a:srgbClr val="C41521"/>
    <a:srgbClr val="C85B60"/>
    <a:srgbClr val="2C8DA6"/>
    <a:srgbClr val="E8DFD2"/>
    <a:srgbClr val="2E6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1"/>
    <p:restoredTop sz="85148" autoAdjust="0"/>
  </p:normalViewPr>
  <p:slideViewPr>
    <p:cSldViewPr snapToGrid="0" snapToObjects="1">
      <p:cViewPr varScale="1">
        <p:scale>
          <a:sx n="75" d="100"/>
          <a:sy n="75" d="100"/>
        </p:scale>
        <p:origin x="1397"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1" d="100"/>
          <a:sy n="91" d="100"/>
        </p:scale>
        <p:origin x="380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50-040\Transit\Etudes\04-PUBLICATION\04-RAPPORT\RA%202020\1-auteur\BD\NICKEL\Nickel%20XL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s50-040\Transit\Etudes\03-BALANCEPAIEMENT\Rapport_BDP\Balance_2020\Classeur1.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s50-040\Transit\Etudes\03-BALANCEPAIEMENT\Etats%20BDP\2020\TAB-GRAPH_RA_BdP_2020_NC_BPM6_v5.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s50-040\Transit\Etudes\03-BALANCEPAIEMENT\Rapport_BDP\Balance_2020\Classeur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fr-FR" b="1"/>
              <a:t>Evolution de l'Indicateur du Climat des Affaires et du cours du nickel </a:t>
            </a:r>
          </a:p>
        </c:rich>
      </c:tx>
      <c:layout>
        <c:manualLayout>
          <c:xMode val="edge"/>
          <c:yMode val="edge"/>
          <c:x val="0.13121278207570994"/>
          <c:y val="7.27819850544165E-3"/>
        </c:manualLayout>
      </c:layout>
      <c:overlay val="1"/>
    </c:title>
    <c:autoTitleDeleted val="0"/>
    <c:plotArea>
      <c:layout>
        <c:manualLayout>
          <c:layoutTarget val="inner"/>
          <c:xMode val="edge"/>
          <c:yMode val="edge"/>
          <c:x val="0.1012710765239949"/>
          <c:y val="0.26972064797632778"/>
          <c:w val="0.88503203322546409"/>
          <c:h val="0.40037053819097412"/>
        </c:manualLayout>
      </c:layout>
      <c:lineChart>
        <c:grouping val="standard"/>
        <c:varyColors val="0"/>
        <c:ser>
          <c:idx val="0"/>
          <c:order val="0"/>
          <c:tx>
            <c:v>Indicateur du climat des affaires</c:v>
          </c:tx>
          <c:spPr>
            <a:ln w="28575">
              <a:solidFill>
                <a:srgbClr val="C41521"/>
              </a:solidFill>
            </a:ln>
          </c:spPr>
          <c:marker>
            <c:symbol val="none"/>
          </c:marker>
          <c:cat>
            <c:strRef>
              <c:f>'ICA vs cours du nickel'!$F$23:$F$42</c:f>
              <c:strCache>
                <c:ptCount val="19"/>
                <c:pt idx="2">
                  <c:v>2016</c:v>
                </c:pt>
                <c:pt idx="6">
                  <c:v>2017</c:v>
                </c:pt>
                <c:pt idx="10">
                  <c:v>2018</c:v>
                </c:pt>
                <c:pt idx="14">
                  <c:v>2019</c:v>
                </c:pt>
                <c:pt idx="18">
                  <c:v>2020</c:v>
                </c:pt>
              </c:strCache>
            </c:strRef>
          </c:cat>
          <c:val>
            <c:numRef>
              <c:f>'ICA vs cours du nickel'!$G$22:$G$42</c:f>
              <c:numCache>
                <c:formatCode>General</c:formatCode>
                <c:ptCount val="21"/>
                <c:pt idx="0">
                  <c:v>89.553266619125793</c:v>
                </c:pt>
                <c:pt idx="1">
                  <c:v>82.947728614020477</c:v>
                </c:pt>
                <c:pt idx="2">
                  <c:v>85.372518376350499</c:v>
                </c:pt>
                <c:pt idx="3">
                  <c:v>89.196904975730533</c:v>
                </c:pt>
                <c:pt idx="4">
                  <c:v>90.506267794293876</c:v>
                </c:pt>
                <c:pt idx="5">
                  <c:v>94.161675151231989</c:v>
                </c:pt>
                <c:pt idx="6">
                  <c:v>90.472512514880634</c:v>
                </c:pt>
                <c:pt idx="7">
                  <c:v>93.257978158821743</c:v>
                </c:pt>
                <c:pt idx="8">
                  <c:v>93.501142800741562</c:v>
                </c:pt>
                <c:pt idx="9">
                  <c:v>91.592725580287379</c:v>
                </c:pt>
                <c:pt idx="10">
                  <c:v>94.553819257287159</c:v>
                </c:pt>
                <c:pt idx="11">
                  <c:v>86.213692146597907</c:v>
                </c:pt>
                <c:pt idx="12">
                  <c:v>84.202496548169464</c:v>
                </c:pt>
                <c:pt idx="13">
                  <c:v>88.860354524627141</c:v>
                </c:pt>
                <c:pt idx="14">
                  <c:v>89.426271207907959</c:v>
                </c:pt>
                <c:pt idx="15">
                  <c:v>91.839631393962875</c:v>
                </c:pt>
                <c:pt idx="16">
                  <c:v>95.177392200128338</c:v>
                </c:pt>
                <c:pt idx="17">
                  <c:v>79.303663526583478</c:v>
                </c:pt>
                <c:pt idx="18">
                  <c:v>85.882163965719684</c:v>
                </c:pt>
                <c:pt idx="19">
                  <c:v>89.812093520790995</c:v>
                </c:pt>
                <c:pt idx="20">
                  <c:v>84.841212743892811</c:v>
                </c:pt>
              </c:numCache>
            </c:numRef>
          </c:val>
          <c:smooth val="0"/>
          <c:extLst>
            <c:ext xmlns:c16="http://schemas.microsoft.com/office/drawing/2014/chart" uri="{C3380CC4-5D6E-409C-BE32-E72D297353CC}">
              <c16:uniqueId val="{00000000-DB58-4819-A0B1-91C06ABD8FDD}"/>
            </c:ext>
          </c:extLst>
        </c:ser>
        <c:dLbls>
          <c:showLegendKey val="0"/>
          <c:showVal val="0"/>
          <c:showCatName val="0"/>
          <c:showSerName val="0"/>
          <c:showPercent val="0"/>
          <c:showBubbleSize val="0"/>
        </c:dLbls>
        <c:marker val="1"/>
        <c:smooth val="0"/>
        <c:axId val="274780160"/>
        <c:axId val="274782848"/>
      </c:lineChart>
      <c:lineChart>
        <c:grouping val="standard"/>
        <c:varyColors val="0"/>
        <c:ser>
          <c:idx val="1"/>
          <c:order val="1"/>
          <c:tx>
            <c:v>Cours du nickel (échelle de droite)</c:v>
          </c:tx>
          <c:spPr>
            <a:ln w="28575">
              <a:solidFill>
                <a:schemeClr val="tx1">
                  <a:lumMod val="95000"/>
                  <a:lumOff val="5000"/>
                </a:schemeClr>
              </a:solidFill>
              <a:prstDash val="sysDash"/>
            </a:ln>
          </c:spPr>
          <c:marker>
            <c:symbol val="none"/>
          </c:marker>
          <c:val>
            <c:numRef>
              <c:f>'ICA vs cours du nickel'!$I$22:$I$42</c:f>
              <c:numCache>
                <c:formatCode>0.00</c:formatCode>
                <c:ptCount val="21"/>
                <c:pt idx="0">
                  <c:v>4.2776950236289881</c:v>
                </c:pt>
                <c:pt idx="1">
                  <c:v>3.8521998392817092</c:v>
                </c:pt>
                <c:pt idx="2">
                  <c:v>3.9972255284753673</c:v>
                </c:pt>
                <c:pt idx="3">
                  <c:v>4.6532457726101484</c:v>
                </c:pt>
                <c:pt idx="4">
                  <c:v>4.8989391876242445</c:v>
                </c:pt>
                <c:pt idx="5">
                  <c:v>4.6583577649314742</c:v>
                </c:pt>
                <c:pt idx="6">
                  <c:v>4.1936646806115165</c:v>
                </c:pt>
                <c:pt idx="7">
                  <c:v>4.7714244222299618</c:v>
                </c:pt>
                <c:pt idx="8">
                  <c:v>5.2488505060960398</c:v>
                </c:pt>
                <c:pt idx="9">
                  <c:v>6.0249971479675821</c:v>
                </c:pt>
                <c:pt idx="10">
                  <c:v>6.5603731112058918</c:v>
                </c:pt>
                <c:pt idx="11">
                  <c:v>6.0056850271760522</c:v>
                </c:pt>
                <c:pt idx="12">
                  <c:v>5.2032189355089677</c:v>
                </c:pt>
                <c:pt idx="13">
                  <c:v>5.6177037587597383</c:v>
                </c:pt>
                <c:pt idx="14">
                  <c:v>5.5606645176669538</c:v>
                </c:pt>
                <c:pt idx="15">
                  <c:v>7.0766579277559787</c:v>
                </c:pt>
                <c:pt idx="16">
                  <c:v>6.9701801417923717</c:v>
                </c:pt>
                <c:pt idx="17">
                  <c:v>5.7695921893086508</c:v>
                </c:pt>
                <c:pt idx="18">
                  <c:v>5.5325856377111142</c:v>
                </c:pt>
                <c:pt idx="19">
                  <c:v>6.4552953417061048</c:v>
                </c:pt>
                <c:pt idx="20">
                  <c:v>7.230634395202153</c:v>
                </c:pt>
              </c:numCache>
            </c:numRef>
          </c:val>
          <c:smooth val="0"/>
          <c:extLst>
            <c:ext xmlns:c16="http://schemas.microsoft.com/office/drawing/2014/chart" uri="{C3380CC4-5D6E-409C-BE32-E72D297353CC}">
              <c16:uniqueId val="{00000001-DB58-4819-A0B1-91C06ABD8FDD}"/>
            </c:ext>
          </c:extLst>
        </c:ser>
        <c:dLbls>
          <c:showLegendKey val="0"/>
          <c:showVal val="0"/>
          <c:showCatName val="0"/>
          <c:showSerName val="0"/>
          <c:showPercent val="0"/>
          <c:showBubbleSize val="0"/>
        </c:dLbls>
        <c:marker val="1"/>
        <c:smooth val="0"/>
        <c:axId val="58241024"/>
        <c:axId val="58242560"/>
      </c:lineChart>
      <c:catAx>
        <c:axId val="274780160"/>
        <c:scaling>
          <c:orientation val="minMax"/>
        </c:scaling>
        <c:delete val="0"/>
        <c:axPos val="b"/>
        <c:majorGridlines/>
        <c:numFmt formatCode="General" sourceLinked="1"/>
        <c:majorTickMark val="out"/>
        <c:minorTickMark val="none"/>
        <c:tickLblPos val="low"/>
        <c:txPr>
          <a:bodyPr rot="0" vert="horz"/>
          <a:lstStyle/>
          <a:p>
            <a:pPr>
              <a:defRPr/>
            </a:pPr>
            <a:endParaRPr lang="fr-FR"/>
          </a:p>
        </c:txPr>
        <c:crossAx val="274782848"/>
        <c:crosses val="autoZero"/>
        <c:auto val="0"/>
        <c:lblAlgn val="ctr"/>
        <c:lblOffset val="100"/>
        <c:tickLblSkip val="1"/>
        <c:tickMarkSkip val="4"/>
        <c:noMultiLvlLbl val="0"/>
      </c:catAx>
      <c:valAx>
        <c:axId val="274782848"/>
        <c:scaling>
          <c:orientation val="minMax"/>
          <c:min val="75"/>
        </c:scaling>
        <c:delete val="0"/>
        <c:axPos val="l"/>
        <c:majorGridlines/>
        <c:numFmt formatCode="General" sourceLinked="1"/>
        <c:majorTickMark val="out"/>
        <c:minorTickMark val="none"/>
        <c:tickLblPos val="nextTo"/>
        <c:txPr>
          <a:bodyPr rot="0" vert="horz"/>
          <a:lstStyle/>
          <a:p>
            <a:pPr>
              <a:defRPr/>
            </a:pPr>
            <a:endParaRPr lang="fr-FR"/>
          </a:p>
        </c:txPr>
        <c:crossAx val="274780160"/>
        <c:crosses val="autoZero"/>
        <c:crossBetween val="midCat"/>
      </c:valAx>
      <c:catAx>
        <c:axId val="58241024"/>
        <c:scaling>
          <c:orientation val="minMax"/>
        </c:scaling>
        <c:delete val="1"/>
        <c:axPos val="b"/>
        <c:majorTickMark val="out"/>
        <c:minorTickMark val="none"/>
        <c:tickLblPos val="none"/>
        <c:crossAx val="58242560"/>
        <c:crosses val="autoZero"/>
        <c:auto val="1"/>
        <c:lblAlgn val="ctr"/>
        <c:lblOffset val="100"/>
        <c:noMultiLvlLbl val="0"/>
      </c:catAx>
      <c:valAx>
        <c:axId val="58242560"/>
        <c:scaling>
          <c:orientation val="minMax"/>
          <c:max val="7.5"/>
          <c:min val="2.5"/>
        </c:scaling>
        <c:delete val="0"/>
        <c:axPos val="r"/>
        <c:numFmt formatCode="0.0" sourceLinked="0"/>
        <c:majorTickMark val="out"/>
        <c:minorTickMark val="none"/>
        <c:tickLblPos val="nextTo"/>
        <c:txPr>
          <a:bodyPr rot="0" vert="horz"/>
          <a:lstStyle/>
          <a:p>
            <a:pPr>
              <a:defRPr/>
            </a:pPr>
            <a:endParaRPr lang="fr-FR"/>
          </a:p>
        </c:txPr>
        <c:crossAx val="58241024"/>
        <c:crosses val="max"/>
        <c:crossBetween val="midCat"/>
        <c:majorUnit val="1"/>
      </c:valAx>
    </c:plotArea>
    <c:legend>
      <c:legendPos val="b"/>
      <c:layout>
        <c:manualLayout>
          <c:xMode val="edge"/>
          <c:yMode val="edge"/>
          <c:x val="0"/>
          <c:y val="0.76545574918911641"/>
          <c:w val="1"/>
          <c:h val="0.15577511409799993"/>
        </c:manualLayout>
      </c:layout>
      <c:overlay val="0"/>
      <c:txPr>
        <a:bodyPr/>
        <a:lstStyle/>
        <a:p>
          <a:pPr>
            <a:defRPr sz="1200"/>
          </a:pPr>
          <a:endParaRPr lang="fr-FR"/>
        </a:p>
      </c:txPr>
    </c:legend>
    <c:plotVisOnly val="1"/>
    <c:dispBlanksAs val="gap"/>
    <c:showDLblsOverMax val="0"/>
  </c:chart>
  <c:spPr>
    <a:ln>
      <a:noFill/>
    </a:ln>
  </c:spPr>
  <c:txPr>
    <a:bodyPr/>
    <a:lstStyle/>
    <a:p>
      <a:pPr>
        <a:defRPr sz="1400" b="0" i="0" u="none" strike="noStrike" baseline="0">
          <a:solidFill>
            <a:srgbClr val="000000"/>
          </a:solidFill>
          <a:latin typeface="Calibri"/>
          <a:ea typeface="Calibri"/>
          <a:cs typeface="Calibri"/>
        </a:defRPr>
      </a:pPr>
      <a:endParaRPr lang="fr-F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86579845094322"/>
          <c:y val="9.2203038588844807E-2"/>
          <c:w val="0.83509987341501435"/>
          <c:h val="0.65971752225489488"/>
        </c:manualLayout>
      </c:layout>
      <c:areaChart>
        <c:grouping val="standard"/>
        <c:varyColors val="0"/>
        <c:ser>
          <c:idx val="1"/>
          <c:order val="2"/>
          <c:tx>
            <c:v>Solde des échanges de biens</c:v>
          </c:tx>
          <c:spPr>
            <a:solidFill>
              <a:schemeClr val="accent2">
                <a:lumMod val="40000"/>
                <a:lumOff val="60000"/>
              </a:schemeClr>
            </a:solidFill>
            <a:ln w="38100">
              <a:noFill/>
              <a:prstDash val="solid"/>
            </a:ln>
          </c:spPr>
          <c:cat>
            <c:strRef>
              <c:f>[3]Solde!$F$4:$W$4</c:f>
              <c:strCach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c:v>
                </c:pt>
              </c:strCache>
            </c:strRef>
          </c:cat>
          <c:val>
            <c:numRef>
              <c:f>[3]Solde!$F$7:$X$7</c:f>
              <c:numCache>
                <c:formatCode>General</c:formatCode>
                <c:ptCount val="19"/>
                <c:pt idx="0">
                  <c:v>-77178</c:v>
                </c:pt>
                <c:pt idx="1">
                  <c:v>-66072</c:v>
                </c:pt>
                <c:pt idx="2">
                  <c:v>-44592</c:v>
                </c:pt>
                <c:pt idx="3">
                  <c:v>-52905.600751999998</c:v>
                </c:pt>
                <c:pt idx="4">
                  <c:v>-55932.51307500001</c:v>
                </c:pt>
                <c:pt idx="5">
                  <c:v>-42372.707041000016</c:v>
                </c:pt>
                <c:pt idx="6">
                  <c:v>-143032.03857899999</c:v>
                </c:pt>
                <c:pt idx="7">
                  <c:v>-114196.53810299996</c:v>
                </c:pt>
                <c:pt idx="8">
                  <c:v>-140381.79845499995</c:v>
                </c:pt>
                <c:pt idx="9">
                  <c:v>-148578.53655199998</c:v>
                </c:pt>
                <c:pt idx="10">
                  <c:v>-164196.2782179999</c:v>
                </c:pt>
                <c:pt idx="11">
                  <c:v>-165516.58447999999</c:v>
                </c:pt>
                <c:pt idx="12">
                  <c:v>-137260.79553299988</c:v>
                </c:pt>
                <c:pt idx="13">
                  <c:v>-143811.71291400003</c:v>
                </c:pt>
                <c:pt idx="14">
                  <c:v>-103959.35956500002</c:v>
                </c:pt>
                <c:pt idx="15">
                  <c:v>-86836.383929000003</c:v>
                </c:pt>
                <c:pt idx="16">
                  <c:v>-78401.047101999982</c:v>
                </c:pt>
                <c:pt idx="17">
                  <c:v>-116708.98182000002</c:v>
                </c:pt>
                <c:pt idx="18">
                  <c:v>-79080.035692999954</c:v>
                </c:pt>
              </c:numCache>
            </c:numRef>
          </c:val>
          <c:extLst>
            <c:ext xmlns:c16="http://schemas.microsoft.com/office/drawing/2014/chart" uri="{C3380CC4-5D6E-409C-BE32-E72D297353CC}">
              <c16:uniqueId val="{00000002-1734-4A0B-A8D4-78CCD82C5F00}"/>
            </c:ext>
          </c:extLst>
        </c:ser>
        <c:dLbls>
          <c:showLegendKey val="0"/>
          <c:showVal val="0"/>
          <c:showCatName val="0"/>
          <c:showSerName val="0"/>
          <c:showPercent val="0"/>
          <c:showBubbleSize val="0"/>
        </c:dLbls>
        <c:axId val="155117440"/>
        <c:axId val="155118976"/>
      </c:areaChart>
      <c:barChart>
        <c:barDir val="col"/>
        <c:grouping val="clustered"/>
        <c:varyColors val="0"/>
        <c:ser>
          <c:idx val="0"/>
          <c:order val="0"/>
          <c:tx>
            <c:v>Exportations</c:v>
          </c:tx>
          <c:spPr>
            <a:solidFill>
              <a:srgbClr val="C85B60"/>
            </a:solidFill>
            <a:ln w="12700">
              <a:noFill/>
              <a:prstDash val="solid"/>
            </a:ln>
          </c:spPr>
          <c:invertIfNegative val="0"/>
          <c:cat>
            <c:multiLvlStrRef>
              <c:f>[3]Crédit_BPM6!$F$4:$X$5</c:f>
              <c:multiLvlStrCache>
                <c:ptCount val="19"/>
                <c:lvl/>
                <c:lvl>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c:v>
                  </c:pt>
                  <c:pt idx="18">
                    <c:v>2020  (p)</c:v>
                  </c:pt>
                </c:lvl>
              </c:multiLvlStrCache>
            </c:multiLvlStrRef>
          </c:cat>
          <c:val>
            <c:numRef>
              <c:f>[3]Crédit_BPM6!$F$7:$X$7</c:f>
              <c:numCache>
                <c:formatCode>General</c:formatCode>
                <c:ptCount val="19"/>
                <c:pt idx="0">
                  <c:v>59209</c:v>
                </c:pt>
                <c:pt idx="1">
                  <c:v>83362</c:v>
                </c:pt>
                <c:pt idx="2">
                  <c:v>97787</c:v>
                </c:pt>
                <c:pt idx="3">
                  <c:v>105402.65731400001</c:v>
                </c:pt>
                <c:pt idx="4">
                  <c:v>128744.80810699999</c:v>
                </c:pt>
                <c:pt idx="5">
                  <c:v>185647.28488700002</c:v>
                </c:pt>
                <c:pt idx="6">
                  <c:v>106236.46445</c:v>
                </c:pt>
                <c:pt idx="7">
                  <c:v>88808.555301999979</c:v>
                </c:pt>
                <c:pt idx="8">
                  <c:v>135123.56170399999</c:v>
                </c:pt>
                <c:pt idx="9">
                  <c:v>145751.380668</c:v>
                </c:pt>
                <c:pt idx="10">
                  <c:v>124665.27176499998</c:v>
                </c:pt>
                <c:pt idx="11">
                  <c:v>113095.37432699998</c:v>
                </c:pt>
                <c:pt idx="12">
                  <c:v>146058.82704600002</c:v>
                </c:pt>
                <c:pt idx="13">
                  <c:v>134134.15271899998</c:v>
                </c:pt>
                <c:pt idx="14">
                  <c:v>145363.42297899997</c:v>
                </c:pt>
                <c:pt idx="15">
                  <c:v>167434.115181</c:v>
                </c:pt>
                <c:pt idx="16">
                  <c:v>197973.36426999999</c:v>
                </c:pt>
                <c:pt idx="17">
                  <c:v>184383.49446099999</c:v>
                </c:pt>
                <c:pt idx="18">
                  <c:v>180515.61239999998</c:v>
                </c:pt>
              </c:numCache>
            </c:numRef>
          </c:val>
          <c:extLst>
            <c:ext xmlns:c16="http://schemas.microsoft.com/office/drawing/2014/chart" uri="{C3380CC4-5D6E-409C-BE32-E72D297353CC}">
              <c16:uniqueId val="{00000000-1734-4A0B-A8D4-78CCD82C5F00}"/>
            </c:ext>
          </c:extLst>
        </c:ser>
        <c:ser>
          <c:idx val="2"/>
          <c:order val="1"/>
          <c:tx>
            <c:v>Importations</c:v>
          </c:tx>
          <c:spPr>
            <a:solidFill>
              <a:srgbClr val="E6B8B7"/>
            </a:solidFill>
            <a:ln w="12700">
              <a:noFill/>
              <a:prstDash val="solid"/>
            </a:ln>
          </c:spPr>
          <c:invertIfNegative val="0"/>
          <c:cat>
            <c:multiLvlStrRef>
              <c:f>[3]Crédit_BPM6!$F$4:$X$5</c:f>
              <c:multiLvlStrCache>
                <c:ptCount val="19"/>
                <c:lvl/>
                <c:lvl>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c:v>
                  </c:pt>
                  <c:pt idx="18">
                    <c:v>2020  (p)</c:v>
                  </c:pt>
                </c:lvl>
              </c:multiLvlStrCache>
            </c:multiLvlStrRef>
          </c:cat>
          <c:val>
            <c:numRef>
              <c:f>'[3]Pour Gr 5'!$F$19:$X$19</c:f>
              <c:numCache>
                <c:formatCode>General</c:formatCode>
                <c:ptCount val="19"/>
                <c:pt idx="0">
                  <c:v>-136007</c:v>
                </c:pt>
                <c:pt idx="1">
                  <c:v>-149900</c:v>
                </c:pt>
                <c:pt idx="2">
                  <c:v>-142348</c:v>
                </c:pt>
                <c:pt idx="3">
                  <c:v>-158109.67765600001</c:v>
                </c:pt>
                <c:pt idx="4">
                  <c:v>-184742.60421800002</c:v>
                </c:pt>
                <c:pt idx="5">
                  <c:v>-226424.819468</c:v>
                </c:pt>
                <c:pt idx="6">
                  <c:v>-253129.52343499995</c:v>
                </c:pt>
                <c:pt idx="7">
                  <c:v>-206904.39076999997</c:v>
                </c:pt>
                <c:pt idx="8">
                  <c:v>-280721.45063499996</c:v>
                </c:pt>
                <c:pt idx="9">
                  <c:v>-293944.36917299998</c:v>
                </c:pt>
                <c:pt idx="10">
                  <c:v>-287599.4773209999</c:v>
                </c:pt>
                <c:pt idx="11">
                  <c:v>-277541.82394600002</c:v>
                </c:pt>
                <c:pt idx="12">
                  <c:v>-284762.13087099994</c:v>
                </c:pt>
                <c:pt idx="13">
                  <c:v>-278025.49486000004</c:v>
                </c:pt>
                <c:pt idx="14">
                  <c:v>-249707.84970799999</c:v>
                </c:pt>
                <c:pt idx="15">
                  <c:v>-254782.82753400001</c:v>
                </c:pt>
                <c:pt idx="16">
                  <c:v>-276791.39056500001</c:v>
                </c:pt>
                <c:pt idx="17">
                  <c:v>-301575.11137500004</c:v>
                </c:pt>
                <c:pt idx="18">
                  <c:v>-260044.69481699995</c:v>
                </c:pt>
              </c:numCache>
            </c:numRef>
          </c:val>
          <c:extLst>
            <c:ext xmlns:c16="http://schemas.microsoft.com/office/drawing/2014/chart" uri="{C3380CC4-5D6E-409C-BE32-E72D297353CC}">
              <c16:uniqueId val="{00000001-1734-4A0B-A8D4-78CCD82C5F00}"/>
            </c:ext>
          </c:extLst>
        </c:ser>
        <c:dLbls>
          <c:showLegendKey val="0"/>
          <c:showVal val="0"/>
          <c:showCatName val="0"/>
          <c:showSerName val="0"/>
          <c:showPercent val="0"/>
          <c:showBubbleSize val="0"/>
        </c:dLbls>
        <c:gapWidth val="75"/>
        <c:overlap val="-25"/>
        <c:axId val="155117440"/>
        <c:axId val="155118976"/>
      </c:barChart>
      <c:lineChart>
        <c:grouping val="standard"/>
        <c:varyColors val="0"/>
        <c:ser>
          <c:idx val="3"/>
          <c:order val="3"/>
          <c:tx>
            <c:v>Cours du nickel (échelle de droite)</c:v>
          </c:tx>
          <c:spPr>
            <a:ln w="19050">
              <a:solidFill>
                <a:srgbClr val="777776"/>
              </a:solidFill>
            </a:ln>
          </c:spPr>
          <c:marker>
            <c:symbol val="none"/>
          </c:marker>
          <c:cat>
            <c:strRef>
              <c:f>[3]Solde!$F$4:$X$4</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c:v>
                </c:pt>
                <c:pt idx="18">
                  <c:v>2020  (p)</c:v>
                </c:pt>
              </c:strCache>
            </c:strRef>
          </c:cat>
          <c:val>
            <c:numRef>
              <c:f>'[3]Pour Gr 5'!$F$5:$X$5</c:f>
              <c:numCache>
                <c:formatCode>General</c:formatCode>
                <c:ptCount val="19"/>
                <c:pt idx="0">
                  <c:v>3.0733333333333328</c:v>
                </c:pt>
                <c:pt idx="1">
                  <c:v>4.3682499999999997</c:v>
                </c:pt>
                <c:pt idx="2">
                  <c:v>6.27325</c:v>
                </c:pt>
                <c:pt idx="3">
                  <c:v>6.7191666666666663</c:v>
                </c:pt>
                <c:pt idx="4">
                  <c:v>11.000833333333334</c:v>
                </c:pt>
                <c:pt idx="5">
                  <c:v>16.884179839508718</c:v>
                </c:pt>
                <c:pt idx="6">
                  <c:v>9.5692719908791446</c:v>
                </c:pt>
                <c:pt idx="7">
                  <c:v>6.6424248989038128</c:v>
                </c:pt>
                <c:pt idx="8">
                  <c:v>9.8875887188118554</c:v>
                </c:pt>
                <c:pt idx="9">
                  <c:v>10.382578643665498</c:v>
                </c:pt>
                <c:pt idx="10">
                  <c:v>7.9511876116656319</c:v>
                </c:pt>
                <c:pt idx="11">
                  <c:v>6.8105314970075597</c:v>
                </c:pt>
                <c:pt idx="12">
                  <c:v>7.6481858818941886</c:v>
                </c:pt>
                <c:pt idx="13">
                  <c:v>5.4</c:v>
                </c:pt>
                <c:pt idx="14">
                  <c:v>4.4000000000000004</c:v>
                </c:pt>
                <c:pt idx="15">
                  <c:v>4.7</c:v>
                </c:pt>
                <c:pt idx="16">
                  <c:v>5.9477764234848172</c:v>
                </c:pt>
                <c:pt idx="17">
                  <c:v>6.2946085669016085</c:v>
                </c:pt>
                <c:pt idx="18">
                  <c:v>7.63</c:v>
                </c:pt>
              </c:numCache>
            </c:numRef>
          </c:val>
          <c:smooth val="0"/>
          <c:extLst>
            <c:ext xmlns:c16="http://schemas.microsoft.com/office/drawing/2014/chart" uri="{C3380CC4-5D6E-409C-BE32-E72D297353CC}">
              <c16:uniqueId val="{00000003-1734-4A0B-A8D4-78CCD82C5F00}"/>
            </c:ext>
          </c:extLst>
        </c:ser>
        <c:dLbls>
          <c:showLegendKey val="0"/>
          <c:showVal val="0"/>
          <c:showCatName val="0"/>
          <c:showSerName val="0"/>
          <c:showPercent val="0"/>
          <c:showBubbleSize val="0"/>
        </c:dLbls>
        <c:marker val="1"/>
        <c:smooth val="0"/>
        <c:axId val="154999424"/>
        <c:axId val="154997888"/>
      </c:lineChart>
      <c:catAx>
        <c:axId val="155117440"/>
        <c:scaling>
          <c:orientation val="minMax"/>
        </c:scaling>
        <c:delete val="0"/>
        <c:axPos val="b"/>
        <c:majorGridlines>
          <c:spPr>
            <a:ln w="12700">
              <a:solidFill>
                <a:srgbClr val="C0C0C0"/>
              </a:solidFill>
              <a:prstDash val="solid"/>
            </a:ln>
          </c:spPr>
        </c:majorGridlines>
        <c:numFmt formatCode="dd/mm/yyyy" sourceLinked="0"/>
        <c:majorTickMark val="out"/>
        <c:minorTickMark val="none"/>
        <c:tickLblPos val="low"/>
        <c:spPr>
          <a:ln w="12700">
            <a:noFill/>
            <a:prstDash val="solid"/>
          </a:ln>
        </c:spPr>
        <c:crossAx val="155118976"/>
        <c:crosses val="autoZero"/>
        <c:auto val="1"/>
        <c:lblAlgn val="ctr"/>
        <c:lblOffset val="100"/>
        <c:tickLblSkip val="1"/>
        <c:noMultiLvlLbl val="0"/>
      </c:catAx>
      <c:valAx>
        <c:axId val="155118976"/>
        <c:scaling>
          <c:orientation val="minMax"/>
        </c:scaling>
        <c:delete val="0"/>
        <c:axPos val="l"/>
        <c:majorGridlines>
          <c:spPr>
            <a:ln w="12700">
              <a:solidFill>
                <a:srgbClr val="C0C0C0"/>
              </a:solidFill>
              <a:prstDash val="solid"/>
            </a:ln>
          </c:spPr>
        </c:majorGridlines>
        <c:numFmt formatCode="#,##0" sourceLinked="0"/>
        <c:majorTickMark val="out"/>
        <c:minorTickMark val="none"/>
        <c:tickLblPos val="nextTo"/>
        <c:spPr>
          <a:ln w="12700">
            <a:solidFill>
              <a:srgbClr val="000000"/>
            </a:solidFill>
            <a:prstDash val="solid"/>
          </a:ln>
        </c:spPr>
        <c:crossAx val="155117440"/>
        <c:crosses val="autoZero"/>
        <c:crossBetween val="between"/>
        <c:majorUnit val="50000"/>
      </c:valAx>
      <c:valAx>
        <c:axId val="154997888"/>
        <c:scaling>
          <c:orientation val="minMax"/>
          <c:max val="22"/>
          <c:min val="0"/>
        </c:scaling>
        <c:delete val="0"/>
        <c:axPos val="r"/>
        <c:numFmt formatCode="0" sourceLinked="0"/>
        <c:majorTickMark val="out"/>
        <c:minorTickMark val="none"/>
        <c:tickLblPos val="nextTo"/>
        <c:crossAx val="154999424"/>
        <c:crosses val="max"/>
        <c:crossBetween val="between"/>
        <c:majorUnit val="2"/>
      </c:valAx>
      <c:catAx>
        <c:axId val="154999424"/>
        <c:scaling>
          <c:orientation val="minMax"/>
        </c:scaling>
        <c:delete val="1"/>
        <c:axPos val="b"/>
        <c:numFmt formatCode="General" sourceLinked="1"/>
        <c:majorTickMark val="out"/>
        <c:minorTickMark val="none"/>
        <c:tickLblPos val="none"/>
        <c:crossAx val="154997888"/>
        <c:crosses val="autoZero"/>
        <c:auto val="1"/>
        <c:lblAlgn val="ctr"/>
        <c:lblOffset val="100"/>
        <c:noMultiLvlLbl val="0"/>
      </c:catAx>
      <c:spPr>
        <a:noFill/>
        <a:ln w="12700">
          <a:solidFill>
            <a:srgbClr val="C0C0C0"/>
          </a:solidFill>
          <a:prstDash val="solid"/>
        </a:ln>
      </c:spPr>
    </c:plotArea>
    <c:legend>
      <c:legendPos val="b"/>
      <c:layout>
        <c:manualLayout>
          <c:xMode val="edge"/>
          <c:yMode val="edge"/>
          <c:x val="0.12942779291553133"/>
          <c:y val="0.84011414239016469"/>
          <c:w val="0.73165955073055033"/>
          <c:h val="7.2534857424806323E-2"/>
        </c:manualLayout>
      </c:layout>
      <c:overlay val="0"/>
      <c:spPr>
        <a:noFill/>
        <a:ln w="25400">
          <a:noFill/>
        </a:ln>
      </c:spPr>
    </c:legend>
    <c:plotVisOnly val="1"/>
    <c:dispBlanksAs val="gap"/>
    <c:showDLblsOverMax val="0"/>
  </c:chart>
  <c:spPr>
    <a:noFill/>
    <a:ln w="25400">
      <a:noFill/>
    </a:ln>
  </c:spPr>
  <c:txPr>
    <a:bodyPr/>
    <a:lstStyle/>
    <a:p>
      <a:pPr>
        <a:defRPr sz="1050" b="0" i="0">
          <a:solidFill>
            <a:srgbClr val="000000"/>
          </a:solidFill>
          <a:latin typeface="Tahoma" pitchFamily="34" charset="0"/>
          <a:ea typeface="Arial"/>
          <a:cs typeface="Tahoma" pitchFamily="34" charset="0"/>
        </a:defRPr>
      </a:pPr>
      <a:endParaRPr lang="fr-F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554408157997969E-2"/>
          <c:y val="9.0799331901694244E-2"/>
          <c:w val="0.8788035153392888"/>
          <c:h val="0.65367149639211486"/>
        </c:manualLayout>
      </c:layout>
      <c:areaChart>
        <c:grouping val="standard"/>
        <c:varyColors val="0"/>
        <c:ser>
          <c:idx val="3"/>
          <c:order val="3"/>
          <c:tx>
            <c:v>Solde des services</c:v>
          </c:tx>
          <c:spPr>
            <a:solidFill>
              <a:schemeClr val="accent2">
                <a:lumMod val="20000"/>
                <a:lumOff val="80000"/>
              </a:schemeClr>
            </a:solidFill>
            <a:ln w="38100">
              <a:noFill/>
              <a:prstDash val="solid"/>
            </a:ln>
            <a:effectLst/>
          </c:spPr>
          <c:cat>
            <c:strRef>
              <c:f>Solde_BPM6!$F$4:$X$5</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c:v>
                </c:pt>
                <c:pt idx="18">
                  <c:v>2020 (p)</c:v>
                </c:pt>
              </c:strCache>
            </c:strRef>
          </c:cat>
          <c:val>
            <c:numRef>
              <c:f>Solde_BPM6!$F$13:$X$13</c:f>
              <c:numCache>
                <c:formatCode>#,##0</c:formatCode>
                <c:ptCount val="19"/>
                <c:pt idx="0">
                  <c:v>-9074</c:v>
                </c:pt>
                <c:pt idx="1">
                  <c:v>-11133</c:v>
                </c:pt>
                <c:pt idx="2">
                  <c:v>-9410</c:v>
                </c:pt>
                <c:pt idx="3">
                  <c:v>-44403.410548</c:v>
                </c:pt>
                <c:pt idx="4">
                  <c:v>-64279.22316999999</c:v>
                </c:pt>
                <c:pt idx="5">
                  <c:v>-72059.062932000001</c:v>
                </c:pt>
                <c:pt idx="6">
                  <c:v>-64851.221630999993</c:v>
                </c:pt>
                <c:pt idx="7">
                  <c:v>-50944.272328000021</c:v>
                </c:pt>
                <c:pt idx="8">
                  <c:v>-72914.410094000006</c:v>
                </c:pt>
                <c:pt idx="9">
                  <c:v>-68061.094498000006</c:v>
                </c:pt>
                <c:pt idx="10">
                  <c:v>-76891.798656000028</c:v>
                </c:pt>
                <c:pt idx="11">
                  <c:v>-54845.178742999989</c:v>
                </c:pt>
                <c:pt idx="12">
                  <c:v>-45333.237328305506</c:v>
                </c:pt>
                <c:pt idx="13">
                  <c:v>-50912.72543070004</c:v>
                </c:pt>
                <c:pt idx="14">
                  <c:v>-28071.899338249976</c:v>
                </c:pt>
                <c:pt idx="15">
                  <c:v>-39121.44287750002</c:v>
                </c:pt>
                <c:pt idx="16">
                  <c:v>-54637.643913763699</c:v>
                </c:pt>
                <c:pt idx="17">
                  <c:v>-47042.000837999993</c:v>
                </c:pt>
                <c:pt idx="18">
                  <c:v>-44790.655738000009</c:v>
                </c:pt>
              </c:numCache>
            </c:numRef>
          </c:val>
          <c:extLst>
            <c:ext xmlns:c16="http://schemas.microsoft.com/office/drawing/2014/chart" uri="{C3380CC4-5D6E-409C-BE32-E72D297353CC}">
              <c16:uniqueId val="{00000000-3C6D-4804-8C5B-6DBAC094F45B}"/>
            </c:ext>
          </c:extLst>
        </c:ser>
        <c:dLbls>
          <c:showLegendKey val="0"/>
          <c:showVal val="0"/>
          <c:showCatName val="0"/>
          <c:showSerName val="0"/>
          <c:showPercent val="0"/>
          <c:showBubbleSize val="0"/>
        </c:dLbls>
        <c:axId val="156631040"/>
        <c:axId val="156632576"/>
      </c:areaChart>
      <c:lineChart>
        <c:grouping val="standard"/>
        <c:varyColors val="0"/>
        <c:ser>
          <c:idx val="2"/>
          <c:order val="0"/>
          <c:tx>
            <c:v>Transports</c:v>
          </c:tx>
          <c:spPr>
            <a:ln w="38100">
              <a:solidFill>
                <a:srgbClr val="942427"/>
              </a:solidFill>
              <a:prstDash val="solid"/>
            </a:ln>
            <a:effectLst/>
          </c:spPr>
          <c:marker>
            <c:symbol val="none"/>
          </c:marker>
          <c:cat>
            <c:strRef>
              <c:f>Solde_BPM6!$F$4:$X$5</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c:v>
                </c:pt>
                <c:pt idx="18">
                  <c:v>2020 (p)</c:v>
                </c:pt>
              </c:strCache>
            </c:strRef>
          </c:cat>
          <c:val>
            <c:numRef>
              <c:f>Solde_BPM6!$F$14:$X$14</c:f>
              <c:numCache>
                <c:formatCode>#,##0</c:formatCode>
                <c:ptCount val="19"/>
                <c:pt idx="0">
                  <c:v>-10209</c:v>
                </c:pt>
                <c:pt idx="1">
                  <c:v>-8961</c:v>
                </c:pt>
                <c:pt idx="2">
                  <c:v>-9734</c:v>
                </c:pt>
                <c:pt idx="3">
                  <c:v>-14024.847580000001</c:v>
                </c:pt>
                <c:pt idx="4">
                  <c:v>-16528.252284000002</c:v>
                </c:pt>
                <c:pt idx="5">
                  <c:v>-16092.966936000001</c:v>
                </c:pt>
                <c:pt idx="6">
                  <c:v>-20549.568702999997</c:v>
                </c:pt>
                <c:pt idx="7">
                  <c:v>-16992.303052000003</c:v>
                </c:pt>
                <c:pt idx="8">
                  <c:v>-20615.282953000002</c:v>
                </c:pt>
                <c:pt idx="9">
                  <c:v>-24664.205211999993</c:v>
                </c:pt>
                <c:pt idx="10">
                  <c:v>-21260.357570000004</c:v>
                </c:pt>
                <c:pt idx="11">
                  <c:v>-20990.758860000002</c:v>
                </c:pt>
                <c:pt idx="12">
                  <c:v>-22027.055952000002</c:v>
                </c:pt>
                <c:pt idx="13">
                  <c:v>-20142.405616999997</c:v>
                </c:pt>
                <c:pt idx="14">
                  <c:v>-19589.699609000003</c:v>
                </c:pt>
                <c:pt idx="15">
                  <c:v>-18951.542223</c:v>
                </c:pt>
                <c:pt idx="16">
                  <c:v>-23235.312033999999</c:v>
                </c:pt>
                <c:pt idx="17">
                  <c:v>-28285.944940000005</c:v>
                </c:pt>
                <c:pt idx="18">
                  <c:v>-26945.029986000005</c:v>
                </c:pt>
              </c:numCache>
            </c:numRef>
          </c:val>
          <c:smooth val="0"/>
          <c:extLst>
            <c:ext xmlns:c16="http://schemas.microsoft.com/office/drawing/2014/chart" uri="{C3380CC4-5D6E-409C-BE32-E72D297353CC}">
              <c16:uniqueId val="{00000001-3C6D-4804-8C5B-6DBAC094F45B}"/>
            </c:ext>
          </c:extLst>
        </c:ser>
        <c:ser>
          <c:idx val="0"/>
          <c:order val="1"/>
          <c:tx>
            <c:v>Voyages</c:v>
          </c:tx>
          <c:spPr>
            <a:ln w="38100">
              <a:solidFill>
                <a:schemeClr val="tx1">
                  <a:lumMod val="65000"/>
                  <a:lumOff val="35000"/>
                </a:schemeClr>
              </a:solidFill>
              <a:prstDash val="sysDash"/>
            </a:ln>
            <a:effectLst/>
          </c:spPr>
          <c:marker>
            <c:symbol val="none"/>
          </c:marker>
          <c:cat>
            <c:strRef>
              <c:f>Solde_BPM6!$F$4:$X$5</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c:v>
                </c:pt>
                <c:pt idx="18">
                  <c:v>2020 (p)</c:v>
                </c:pt>
              </c:strCache>
            </c:strRef>
          </c:cat>
          <c:val>
            <c:numRef>
              <c:f>Solde_BPM6!$F$18:$X$18</c:f>
              <c:numCache>
                <c:formatCode>#,##0</c:formatCode>
                <c:ptCount val="19"/>
                <c:pt idx="0">
                  <c:v>6636</c:v>
                </c:pt>
                <c:pt idx="1">
                  <c:v>7228</c:v>
                </c:pt>
                <c:pt idx="2">
                  <c:v>7101</c:v>
                </c:pt>
                <c:pt idx="3">
                  <c:v>2544.5009209999953</c:v>
                </c:pt>
                <c:pt idx="4">
                  <c:v>-624.54428199999893</c:v>
                </c:pt>
                <c:pt idx="5">
                  <c:v>-623.8368389999996</c:v>
                </c:pt>
                <c:pt idx="6">
                  <c:v>-1303.8147079999981</c:v>
                </c:pt>
                <c:pt idx="7">
                  <c:v>-2490.0777080000007</c:v>
                </c:pt>
                <c:pt idx="8">
                  <c:v>-4509.5398950000017</c:v>
                </c:pt>
                <c:pt idx="9">
                  <c:v>-888.8660000000018</c:v>
                </c:pt>
                <c:pt idx="10">
                  <c:v>535.86300000000119</c:v>
                </c:pt>
                <c:pt idx="11">
                  <c:v>342.07200000000012</c:v>
                </c:pt>
                <c:pt idx="12">
                  <c:v>1621</c:v>
                </c:pt>
                <c:pt idx="13">
                  <c:v>1393.8989999999758</c:v>
                </c:pt>
                <c:pt idx="14">
                  <c:v>1307.5240000000049</c:v>
                </c:pt>
                <c:pt idx="15">
                  <c:v>1954</c:v>
                </c:pt>
                <c:pt idx="16">
                  <c:v>-4168</c:v>
                </c:pt>
                <c:pt idx="17">
                  <c:v>-4783</c:v>
                </c:pt>
                <c:pt idx="18">
                  <c:v>-4833</c:v>
                </c:pt>
              </c:numCache>
            </c:numRef>
          </c:val>
          <c:smooth val="0"/>
          <c:extLst>
            <c:ext xmlns:c16="http://schemas.microsoft.com/office/drawing/2014/chart" uri="{C3380CC4-5D6E-409C-BE32-E72D297353CC}">
              <c16:uniqueId val="{00000002-3C6D-4804-8C5B-6DBAC094F45B}"/>
            </c:ext>
          </c:extLst>
        </c:ser>
        <c:ser>
          <c:idx val="1"/>
          <c:order val="2"/>
          <c:tx>
            <c:v>Services des administrations publiques</c:v>
          </c:tx>
          <c:spPr>
            <a:ln w="38100">
              <a:solidFill>
                <a:schemeClr val="accent1"/>
              </a:solidFill>
              <a:prstDash val="sysDot"/>
            </a:ln>
            <a:effectLst/>
          </c:spPr>
          <c:marker>
            <c:symbol val="none"/>
          </c:marker>
          <c:cat>
            <c:strRef>
              <c:f>Solde_BPM6!$F$4:$X$5</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c:v>
                </c:pt>
                <c:pt idx="18">
                  <c:v>2020 (p)</c:v>
                </c:pt>
              </c:strCache>
            </c:strRef>
          </c:cat>
          <c:val>
            <c:numRef>
              <c:f>Solde_BPM6!$F$33:$X$33</c:f>
              <c:numCache>
                <c:formatCode>#,##0</c:formatCode>
                <c:ptCount val="19"/>
                <c:pt idx="0">
                  <c:v>10937</c:v>
                </c:pt>
                <c:pt idx="1">
                  <c:v>10010</c:v>
                </c:pt>
                <c:pt idx="2">
                  <c:v>10946</c:v>
                </c:pt>
                <c:pt idx="3">
                  <c:v>11149.115736</c:v>
                </c:pt>
                <c:pt idx="4">
                  <c:v>14060.257552000001</c:v>
                </c:pt>
                <c:pt idx="5">
                  <c:v>14174.360409000003</c:v>
                </c:pt>
                <c:pt idx="6">
                  <c:v>13777.191679</c:v>
                </c:pt>
                <c:pt idx="7">
                  <c:v>11662.154019</c:v>
                </c:pt>
                <c:pt idx="8">
                  <c:v>10323.952180999999</c:v>
                </c:pt>
                <c:pt idx="9">
                  <c:v>17913.553007999999</c:v>
                </c:pt>
                <c:pt idx="10">
                  <c:v>22480.131641</c:v>
                </c:pt>
                <c:pt idx="11">
                  <c:v>26336.022374000004</c:v>
                </c:pt>
                <c:pt idx="12">
                  <c:v>22333.948805694512</c:v>
                </c:pt>
                <c:pt idx="13">
                  <c:v>21638.213237299999</c:v>
                </c:pt>
                <c:pt idx="14">
                  <c:v>24430.008718999998</c:v>
                </c:pt>
                <c:pt idx="15">
                  <c:v>23316.867434</c:v>
                </c:pt>
                <c:pt idx="16">
                  <c:v>17877.691759236281</c:v>
                </c:pt>
                <c:pt idx="17">
                  <c:v>18770.817242999998</c:v>
                </c:pt>
                <c:pt idx="18">
                  <c:v>19741.994530999997</c:v>
                </c:pt>
              </c:numCache>
            </c:numRef>
          </c:val>
          <c:smooth val="0"/>
          <c:extLst>
            <c:ext xmlns:c16="http://schemas.microsoft.com/office/drawing/2014/chart" uri="{C3380CC4-5D6E-409C-BE32-E72D297353CC}">
              <c16:uniqueId val="{00000003-3C6D-4804-8C5B-6DBAC094F45B}"/>
            </c:ext>
          </c:extLst>
        </c:ser>
        <c:ser>
          <c:idx val="4"/>
          <c:order val="4"/>
          <c:tx>
            <c:v>Services divers aux entreprises</c:v>
          </c:tx>
          <c:spPr>
            <a:ln w="38100">
              <a:solidFill>
                <a:srgbClr val="E6B8B7"/>
              </a:solidFill>
            </a:ln>
          </c:spPr>
          <c:marker>
            <c:symbol val="none"/>
          </c:marker>
          <c:val>
            <c:numRef>
              <c:f>Solde_BPM6!$F$29:$X$29</c:f>
              <c:numCache>
                <c:formatCode>#,##0</c:formatCode>
                <c:ptCount val="19"/>
                <c:pt idx="0">
                  <c:v>-9658</c:v>
                </c:pt>
                <c:pt idx="1">
                  <c:v>-12339</c:v>
                </c:pt>
                <c:pt idx="2">
                  <c:v>-12639</c:v>
                </c:pt>
                <c:pt idx="3">
                  <c:v>-24997.891103999998</c:v>
                </c:pt>
                <c:pt idx="4">
                  <c:v>-41750.009337999996</c:v>
                </c:pt>
                <c:pt idx="5">
                  <c:v>-28882.026108999999</c:v>
                </c:pt>
                <c:pt idx="6">
                  <c:v>-33984.513179999994</c:v>
                </c:pt>
                <c:pt idx="7">
                  <c:v>-24600.975367000003</c:v>
                </c:pt>
                <c:pt idx="8">
                  <c:v>-43668.719463999994</c:v>
                </c:pt>
                <c:pt idx="9">
                  <c:v>-42378.907031999996</c:v>
                </c:pt>
                <c:pt idx="10">
                  <c:v>-57793.697319000006</c:v>
                </c:pt>
                <c:pt idx="11">
                  <c:v>-37401.357329999999</c:v>
                </c:pt>
                <c:pt idx="12">
                  <c:v>-24973.385676999998</c:v>
                </c:pt>
                <c:pt idx="13">
                  <c:v>-28433.577809000002</c:v>
                </c:pt>
                <c:pt idx="14">
                  <c:v>-27637.500552000005</c:v>
                </c:pt>
                <c:pt idx="15">
                  <c:v>-25695.406341999998</c:v>
                </c:pt>
                <c:pt idx="16">
                  <c:v>-26498.0014366</c:v>
                </c:pt>
                <c:pt idx="17">
                  <c:v>-24570.472389000002</c:v>
                </c:pt>
                <c:pt idx="18">
                  <c:v>-24124.504293000005</c:v>
                </c:pt>
              </c:numCache>
            </c:numRef>
          </c:val>
          <c:smooth val="0"/>
          <c:extLst>
            <c:ext xmlns:c16="http://schemas.microsoft.com/office/drawing/2014/chart" uri="{C3380CC4-5D6E-409C-BE32-E72D297353CC}">
              <c16:uniqueId val="{00000004-3C6D-4804-8C5B-6DBAC094F45B}"/>
            </c:ext>
          </c:extLst>
        </c:ser>
        <c:dLbls>
          <c:showLegendKey val="0"/>
          <c:showVal val="0"/>
          <c:showCatName val="0"/>
          <c:showSerName val="0"/>
          <c:showPercent val="0"/>
          <c:showBubbleSize val="0"/>
        </c:dLbls>
        <c:marker val="1"/>
        <c:smooth val="0"/>
        <c:axId val="156631040"/>
        <c:axId val="156632576"/>
      </c:lineChart>
      <c:catAx>
        <c:axId val="156631040"/>
        <c:scaling>
          <c:orientation val="minMax"/>
        </c:scaling>
        <c:delete val="0"/>
        <c:axPos val="b"/>
        <c:majorGridlines>
          <c:spPr>
            <a:ln w="12700">
              <a:solidFill>
                <a:srgbClr val="C0C0C0"/>
              </a:solidFill>
              <a:prstDash val="solid"/>
            </a:ln>
          </c:spPr>
        </c:majorGridlines>
        <c:numFmt formatCode="General" sourceLinked="1"/>
        <c:majorTickMark val="out"/>
        <c:minorTickMark val="none"/>
        <c:tickLblPos val="low"/>
        <c:spPr>
          <a:ln w="12700">
            <a:solidFill>
              <a:srgbClr val="000000"/>
            </a:solidFill>
            <a:prstDash val="solid"/>
          </a:ln>
        </c:spPr>
        <c:txPr>
          <a:bodyPr rot="0" vert="horz"/>
          <a:lstStyle/>
          <a:p>
            <a:pPr>
              <a:defRPr/>
            </a:pPr>
            <a:endParaRPr lang="fr-FR"/>
          </a:p>
        </c:txPr>
        <c:crossAx val="156632576"/>
        <c:crosses val="autoZero"/>
        <c:auto val="1"/>
        <c:lblAlgn val="ctr"/>
        <c:lblOffset val="0"/>
        <c:tickLblSkip val="1"/>
        <c:tickMarkSkip val="1"/>
        <c:noMultiLvlLbl val="0"/>
      </c:catAx>
      <c:valAx>
        <c:axId val="156632576"/>
        <c:scaling>
          <c:orientation val="minMax"/>
          <c:min val="-80000"/>
        </c:scaling>
        <c:delete val="0"/>
        <c:axPos val="l"/>
        <c:majorGridlines>
          <c:spPr>
            <a:ln w="12700">
              <a:solidFill>
                <a:srgbClr val="C0C0C0"/>
              </a:solidFill>
              <a:prstDash val="solid"/>
            </a:ln>
          </c:spPr>
        </c:majorGridlines>
        <c:numFmt formatCode="#,##0" sourceLinked="0"/>
        <c:majorTickMark val="out"/>
        <c:minorTickMark val="none"/>
        <c:tickLblPos val="nextTo"/>
        <c:spPr>
          <a:ln w="12700">
            <a:solidFill>
              <a:srgbClr val="000000"/>
            </a:solidFill>
            <a:prstDash val="solid"/>
          </a:ln>
        </c:spPr>
        <c:crossAx val="156631040"/>
        <c:crossesAt val="1"/>
        <c:crossBetween val="between"/>
      </c:valAx>
      <c:spPr>
        <a:noFill/>
        <a:ln w="12700">
          <a:solidFill>
            <a:srgbClr val="C0C0C0"/>
          </a:solidFill>
          <a:prstDash val="solid"/>
        </a:ln>
      </c:spPr>
    </c:plotArea>
    <c:legend>
      <c:legendPos val="b"/>
      <c:layout>
        <c:manualLayout>
          <c:xMode val="edge"/>
          <c:yMode val="edge"/>
          <c:x val="0.18602179338238456"/>
          <c:y val="0.82081145191579086"/>
          <c:w val="0.81397820661761533"/>
          <c:h val="0.12903386815141832"/>
        </c:manualLayout>
      </c:layout>
      <c:overlay val="0"/>
      <c:spPr>
        <a:noFill/>
        <a:ln w="25400">
          <a:noFill/>
        </a:ln>
        <a:effectLst/>
      </c:spPr>
    </c:legend>
    <c:plotVisOnly val="1"/>
    <c:dispBlanksAs val="gap"/>
    <c:showDLblsOverMax val="0"/>
  </c:chart>
  <c:spPr>
    <a:noFill/>
    <a:ln w="25400">
      <a:noFill/>
    </a:ln>
  </c:spPr>
  <c:txPr>
    <a:bodyPr/>
    <a:lstStyle/>
    <a:p>
      <a:pPr>
        <a:defRPr sz="1100" b="0" i="0">
          <a:solidFill>
            <a:srgbClr val="000000"/>
          </a:solidFill>
          <a:latin typeface="Tahoma" pitchFamily="34" charset="0"/>
          <a:ea typeface="Arial"/>
          <a:cs typeface="Tahoma" pitchFamily="34" charset="0"/>
        </a:defRPr>
      </a:pPr>
      <a:endParaRPr lang="fr-F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99493378910904E-2"/>
          <c:y val="7.5240193926716922E-2"/>
          <c:w val="0.87759424464517599"/>
          <c:h val="0.69344101077323494"/>
        </c:manualLayout>
      </c:layout>
      <c:lineChart>
        <c:grouping val="standard"/>
        <c:varyColors val="0"/>
        <c:ser>
          <c:idx val="1"/>
          <c:order val="0"/>
          <c:tx>
            <c:v>Taux de couverture (biens et services)</c:v>
          </c:tx>
          <c:spPr>
            <a:ln w="38100">
              <a:solidFill>
                <a:srgbClr val="C85B60"/>
              </a:solidFill>
              <a:prstDash val="solid"/>
            </a:ln>
            <a:effectLst/>
          </c:spPr>
          <c:marker>
            <c:symbol val="none"/>
          </c:marker>
          <c:dLbls>
            <c:dLbl>
              <c:idx val="15"/>
              <c:layout>
                <c:manualLayout>
                  <c:x val="-2.4955436720142603E-2"/>
                  <c:y val="3.34448160535117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D87-414B-824F-C094DCBE757A}"/>
                </c:ext>
              </c:extLst>
            </c:dLbl>
            <c:dLbl>
              <c:idx val="16"/>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D87-414B-824F-C094DCBE757A}"/>
                </c:ext>
              </c:extLst>
            </c:dLbl>
            <c:dLbl>
              <c:idx val="17"/>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D87-414B-824F-C094DCBE757A}"/>
                </c:ext>
              </c:extLst>
            </c:dLbl>
            <c:dLbl>
              <c:idx val="18"/>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D87-414B-824F-C094DCBE757A}"/>
                </c:ext>
              </c:extLst>
            </c:dLbl>
            <c:numFmt formatCode="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'[3]Pour Gr 5'!$F$1:$X$1</c:f>
              <c:strCach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 (r)</c:v>
                </c:pt>
                <c:pt idx="17">
                  <c:v>2019 (r )</c:v>
                </c:pt>
                <c:pt idx="18">
                  <c:v>2020 (p)</c:v>
                </c:pt>
              </c:strCache>
            </c:strRef>
          </c:cat>
          <c:val>
            <c:numRef>
              <c:f>'[3]Pour Gr 5'!$F$4:$X$4</c:f>
              <c:numCache>
                <c:formatCode>General</c:formatCode>
                <c:ptCount val="19"/>
                <c:pt idx="0">
                  <c:v>0.54471949906950357</c:v>
                </c:pt>
                <c:pt idx="1">
                  <c:v>0.6224963426310699</c:v>
                </c:pt>
                <c:pt idx="2">
                  <c:v>0.72897008531986163</c:v>
                </c:pt>
                <c:pt idx="3">
                  <c:v>0.59225543309079953</c:v>
                </c:pt>
                <c:pt idx="4">
                  <c:v>0.58709563640821349</c:v>
                </c:pt>
                <c:pt idx="5">
                  <c:v>0.67167222254321746</c:v>
                </c:pt>
                <c:pt idx="6">
                  <c:v>0.41753180065315559</c:v>
                </c:pt>
                <c:pt idx="7">
                  <c:v>0.43521182495759941</c:v>
                </c:pt>
                <c:pt idx="8">
                  <c:v>0.45487183001174514</c:v>
                </c:pt>
                <c:pt idx="9">
                  <c:v>0.47842534478867033</c:v>
                </c:pt>
                <c:pt idx="10">
                  <c:v>0.43296769382505262</c:v>
                </c:pt>
                <c:pt idx="11">
                  <c:v>0.44675692369981967</c:v>
                </c:pt>
                <c:pt idx="12">
                  <c:v>0.52654344482961257</c:v>
                </c:pt>
                <c:pt idx="13">
                  <c:v>0.50052335908249745</c:v>
                </c:pt>
                <c:pt idx="14">
                  <c:v>0.62808823535612113</c:v>
                </c:pt>
                <c:pt idx="15">
                  <c:v>0.648023396937906</c:v>
                </c:pt>
                <c:pt idx="16">
                  <c:v>0.65904790120747792</c:v>
                </c:pt>
                <c:pt idx="17">
                  <c:v>0.60108840338846214</c:v>
                </c:pt>
                <c:pt idx="18">
                  <c:v>0.64431402053905029</c:v>
                </c:pt>
              </c:numCache>
            </c:numRef>
          </c:val>
          <c:smooth val="0"/>
          <c:extLst>
            <c:ext xmlns:c16="http://schemas.microsoft.com/office/drawing/2014/chart" uri="{C3380CC4-5D6E-409C-BE32-E72D297353CC}">
              <c16:uniqueId val="{00000001-BD87-414B-824F-C094DCBE757A}"/>
            </c:ext>
          </c:extLst>
        </c:ser>
        <c:dLbls>
          <c:showLegendKey val="0"/>
          <c:showVal val="0"/>
          <c:showCatName val="0"/>
          <c:showSerName val="0"/>
          <c:showPercent val="0"/>
          <c:showBubbleSize val="0"/>
        </c:dLbls>
        <c:smooth val="0"/>
        <c:axId val="155452544"/>
        <c:axId val="155454080"/>
      </c:lineChart>
      <c:catAx>
        <c:axId val="155452544"/>
        <c:scaling>
          <c:orientation val="minMax"/>
        </c:scaling>
        <c:delete val="0"/>
        <c:axPos val="b"/>
        <c:majorGridlines>
          <c:spPr>
            <a:ln w="12700">
              <a:solidFill>
                <a:srgbClr val="C0C0C0"/>
              </a:solidFill>
              <a:prstDash val="solid"/>
            </a:ln>
          </c:spPr>
        </c:majorGridlines>
        <c:numFmt formatCode="General" sourceLinked="1"/>
        <c:majorTickMark val="out"/>
        <c:minorTickMark val="none"/>
        <c:tickLblPos val="low"/>
        <c:spPr>
          <a:ln w="12700">
            <a:solidFill>
              <a:srgbClr val="000000"/>
            </a:solidFill>
            <a:prstDash val="solid"/>
          </a:ln>
        </c:spPr>
        <c:txPr>
          <a:bodyPr rot="0" vert="horz"/>
          <a:lstStyle/>
          <a:p>
            <a:pPr>
              <a:defRPr/>
            </a:pPr>
            <a:endParaRPr lang="fr-FR"/>
          </a:p>
        </c:txPr>
        <c:crossAx val="155454080"/>
        <c:crosses val="autoZero"/>
        <c:auto val="1"/>
        <c:lblAlgn val="ctr"/>
        <c:lblOffset val="0"/>
        <c:tickLblSkip val="1"/>
        <c:tickMarkSkip val="1"/>
        <c:noMultiLvlLbl val="0"/>
      </c:catAx>
      <c:valAx>
        <c:axId val="155454080"/>
        <c:scaling>
          <c:orientation val="minMax"/>
          <c:max val="0.75000000000000255"/>
          <c:min val="0.4"/>
        </c:scaling>
        <c:delete val="0"/>
        <c:axPos val="l"/>
        <c:majorGridlines>
          <c:spPr>
            <a:ln w="12700">
              <a:solidFill>
                <a:srgbClr val="C0C0C0"/>
              </a:solidFill>
              <a:prstDash val="solid"/>
            </a:ln>
          </c:spPr>
        </c:majorGridlines>
        <c:numFmt formatCode="0%;&quot;-&quot;0%" sourceLinked="0"/>
        <c:majorTickMark val="out"/>
        <c:minorTickMark val="none"/>
        <c:tickLblPos val="nextTo"/>
        <c:spPr>
          <a:ln w="12700">
            <a:solidFill>
              <a:srgbClr val="000000"/>
            </a:solidFill>
            <a:prstDash val="solid"/>
          </a:ln>
        </c:spPr>
        <c:crossAx val="155452544"/>
        <c:crossesAt val="1"/>
        <c:crossBetween val="midCat"/>
      </c:valAx>
      <c:spPr>
        <a:noFill/>
        <a:ln w="12700">
          <a:solidFill>
            <a:srgbClr val="C0C0C0"/>
          </a:solidFill>
          <a:prstDash val="solid"/>
        </a:ln>
      </c:spPr>
    </c:plotArea>
    <c:plotVisOnly val="1"/>
    <c:dispBlanksAs val="gap"/>
    <c:showDLblsOverMax val="0"/>
  </c:chart>
  <c:spPr>
    <a:noFill/>
    <a:ln w="25400">
      <a:noFill/>
    </a:ln>
  </c:spPr>
  <c:txPr>
    <a:bodyPr/>
    <a:lstStyle/>
    <a:p>
      <a:pPr>
        <a:defRPr sz="1050" b="0" i="0">
          <a:solidFill>
            <a:srgbClr val="000000"/>
          </a:solidFill>
          <a:latin typeface="Arial"/>
          <a:ea typeface="Arial"/>
          <a:cs typeface="Arial"/>
        </a:defRPr>
      </a:pPr>
      <a:endParaRPr lang="fr-F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0.01824</cdr:x>
      <cdr:y>0.92256</cdr:y>
    </cdr:from>
    <cdr:to>
      <cdr:x>0.75124</cdr:x>
      <cdr:y>1</cdr:y>
    </cdr:to>
    <cdr:sp macro="" textlink="">
      <cdr:nvSpPr>
        <cdr:cNvPr id="2" name="ZoneTexte 1"/>
        <cdr:cNvSpPr txBox="1"/>
      </cdr:nvSpPr>
      <cdr:spPr>
        <a:xfrm xmlns:a="http://schemas.openxmlformats.org/drawingml/2006/main">
          <a:off x="104415" y="2609852"/>
          <a:ext cx="4196077" cy="2190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a:p>
      </cdr:txBody>
    </cdr:sp>
  </cdr:relSizeAnchor>
  <cdr:relSizeAnchor xmlns:cdr="http://schemas.openxmlformats.org/drawingml/2006/chartDrawing">
    <cdr:from>
      <cdr:x>0</cdr:x>
      <cdr:y>0.91226</cdr:y>
    </cdr:from>
    <cdr:to>
      <cdr:x>0.75954</cdr:x>
      <cdr:y>0.98621</cdr:y>
    </cdr:to>
    <cdr:sp macro="" textlink="">
      <cdr:nvSpPr>
        <cdr:cNvPr id="3" name="ZoneTexte 2"/>
        <cdr:cNvSpPr txBox="1"/>
      </cdr:nvSpPr>
      <cdr:spPr>
        <a:xfrm xmlns:a="http://schemas.openxmlformats.org/drawingml/2006/main">
          <a:off x="0" y="2925333"/>
          <a:ext cx="3860133" cy="2371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900" i="1" dirty="0">
              <a:latin typeface="Tahoma" pitchFamily="34" charset="0"/>
              <a:ea typeface="Tahoma" pitchFamily="34" charset="0"/>
              <a:cs typeface="Tahoma" pitchFamily="34" charset="0"/>
            </a:rPr>
            <a:t>Sources</a:t>
          </a:r>
          <a:r>
            <a:rPr lang="fr-FR" sz="900" i="1" baseline="0" dirty="0">
              <a:latin typeface="Tahoma" pitchFamily="34" charset="0"/>
              <a:ea typeface="Tahoma" pitchFamily="34" charset="0"/>
              <a:cs typeface="Tahoma" pitchFamily="34" charset="0"/>
            </a:rPr>
            <a:t>: Enquête de conjoncture IEOM, LME, ISEE</a:t>
          </a:r>
          <a:endParaRPr lang="fr-FR" sz="900" i="1" dirty="0">
            <a:latin typeface="Tahoma" pitchFamily="34" charset="0"/>
            <a:ea typeface="Tahoma" pitchFamily="34" charset="0"/>
            <a:cs typeface="Tahoma" pitchFamily="34" charset="0"/>
          </a:endParaRPr>
        </a:p>
      </cdr:txBody>
    </cdr:sp>
  </cdr:relSizeAnchor>
  <cdr:relSizeAnchor xmlns:cdr="http://schemas.openxmlformats.org/drawingml/2006/chartDrawing">
    <cdr:from>
      <cdr:x>0.81323</cdr:x>
      <cdr:y>0.15457</cdr:y>
    </cdr:from>
    <cdr:to>
      <cdr:x>1</cdr:x>
      <cdr:y>0.30307</cdr:y>
    </cdr:to>
    <cdr:sp macro="" textlink="">
      <cdr:nvSpPr>
        <cdr:cNvPr id="4" name="ZoneTexte 3"/>
        <cdr:cNvSpPr txBox="1"/>
      </cdr:nvSpPr>
      <cdr:spPr>
        <a:xfrm xmlns:a="http://schemas.openxmlformats.org/drawingml/2006/main">
          <a:off x="4132996" y="495662"/>
          <a:ext cx="949202" cy="4761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000" dirty="0">
              <a:latin typeface="Tahoma" pitchFamily="34" charset="0"/>
              <a:ea typeface="Tahoma" pitchFamily="34" charset="0"/>
              <a:cs typeface="Tahoma" pitchFamily="34" charset="0"/>
            </a:rPr>
            <a:t>US$/lb</a:t>
          </a:r>
        </a:p>
      </cdr:txBody>
    </cdr:sp>
  </cdr:relSizeAnchor>
</c:userShapes>
</file>

<file path=ppt/drawings/drawing2.xml><?xml version="1.0" encoding="utf-8"?>
<c:userShapes xmlns:c="http://schemas.openxmlformats.org/drawingml/2006/chart">
  <cdr:relSizeAnchor xmlns:cdr="http://schemas.openxmlformats.org/drawingml/2006/chartDrawing">
    <cdr:from>
      <cdr:x>0.52589</cdr:x>
      <cdr:y>0.94767</cdr:y>
    </cdr:from>
    <cdr:to>
      <cdr:x>0.98533</cdr:x>
      <cdr:y>1</cdr:y>
    </cdr:to>
    <cdr:sp macro="" textlink="">
      <cdr:nvSpPr>
        <cdr:cNvPr id="3" name="ZoneTexte 2"/>
        <cdr:cNvSpPr txBox="1"/>
      </cdr:nvSpPr>
      <cdr:spPr>
        <a:xfrm xmlns:a="http://schemas.openxmlformats.org/drawingml/2006/main">
          <a:off x="4902200" y="5761952"/>
          <a:ext cx="4282849" cy="3181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fr-FR" sz="1000" i="1" dirty="0">
              <a:latin typeface="Tahoma" pitchFamily="34" charset="0"/>
              <a:cs typeface="Tahoma" pitchFamily="34" charset="0"/>
            </a:rPr>
            <a:t>Sources : IEOM, Douanes, ISEE, DIMENC</a:t>
          </a:r>
        </a:p>
      </cdr:txBody>
    </cdr:sp>
  </cdr:relSizeAnchor>
  <cdr:relSizeAnchor xmlns:cdr="http://schemas.openxmlformats.org/drawingml/2006/chartDrawing">
    <cdr:from>
      <cdr:x>0</cdr:x>
      <cdr:y>0.89717</cdr:y>
    </cdr:from>
    <cdr:to>
      <cdr:x>0.27546</cdr:x>
      <cdr:y>1</cdr:y>
    </cdr:to>
    <cdr:sp macro="" textlink="">
      <cdr:nvSpPr>
        <cdr:cNvPr id="6" name="ZoneTexte 5"/>
        <cdr:cNvSpPr txBox="1"/>
      </cdr:nvSpPr>
      <cdr:spPr>
        <a:xfrm xmlns:a="http://schemas.openxmlformats.org/drawingml/2006/main">
          <a:off x="0" y="3629025"/>
          <a:ext cx="1983560" cy="4159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fr-FR" sz="1000" dirty="0">
              <a:latin typeface="Tahoma" pitchFamily="34" charset="0"/>
              <a:cs typeface="Tahoma" pitchFamily="34" charset="0"/>
            </a:rPr>
            <a:t>(r) Chiffres révisés</a:t>
          </a:r>
          <a:endParaRPr lang="fr-FR" sz="1000" i="0" dirty="0">
            <a:latin typeface="Tahoma" pitchFamily="34" charset="0"/>
            <a:cs typeface="Tahoma" pitchFamily="34" charset="0"/>
          </a:endParaRPr>
        </a:p>
        <a:p xmlns:a="http://schemas.openxmlformats.org/drawingml/2006/main">
          <a:pPr algn="l"/>
          <a:r>
            <a:rPr lang="fr-FR" sz="1000" dirty="0">
              <a:latin typeface="Tahoma" pitchFamily="34" charset="0"/>
              <a:cs typeface="Tahoma" pitchFamily="34" charset="0"/>
            </a:rPr>
            <a:t>(p) Chiffres provisoires</a:t>
          </a:r>
        </a:p>
      </cdr:txBody>
    </cdr:sp>
  </cdr:relSizeAnchor>
  <cdr:relSizeAnchor xmlns:cdr="http://schemas.openxmlformats.org/drawingml/2006/chartDrawing">
    <cdr:from>
      <cdr:x>0</cdr:x>
      <cdr:y>0</cdr:y>
    </cdr:from>
    <cdr:to>
      <cdr:x>0.25341</cdr:x>
      <cdr:y>0.04595</cdr:y>
    </cdr:to>
    <cdr:sp macro="" textlink="">
      <cdr:nvSpPr>
        <cdr:cNvPr id="7" name="ZoneTexte 1"/>
        <cdr:cNvSpPr txBox="1"/>
      </cdr:nvSpPr>
      <cdr:spPr>
        <a:xfrm xmlns:a="http://schemas.openxmlformats.org/drawingml/2006/main">
          <a:off x="0" y="0"/>
          <a:ext cx="2362191" cy="2793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050" dirty="0">
              <a:latin typeface="Tahoma" pitchFamily="34" charset="0"/>
              <a:ea typeface="Tahoma" pitchFamily="34" charset="0"/>
              <a:cs typeface="Tahoma" pitchFamily="34" charset="0"/>
            </a:rPr>
            <a:t>En</a:t>
          </a:r>
          <a:r>
            <a:rPr lang="fr-FR" sz="1050" baseline="0" dirty="0">
              <a:latin typeface="Tahoma" pitchFamily="34" charset="0"/>
              <a:ea typeface="Tahoma" pitchFamily="34" charset="0"/>
              <a:cs typeface="Tahoma" pitchFamily="34" charset="0"/>
            </a:rPr>
            <a:t> millions </a:t>
          </a:r>
          <a:r>
            <a:rPr lang="fr-FR" sz="1050" dirty="0">
              <a:latin typeface="Tahoma" pitchFamily="34" charset="0"/>
              <a:ea typeface="Tahoma" pitchFamily="34" charset="0"/>
              <a:cs typeface="Tahoma" pitchFamily="34" charset="0"/>
            </a:rPr>
            <a:t>de XPF</a:t>
          </a:r>
          <a:endParaRPr lang="en-US" sz="1050" dirty="0">
            <a:latin typeface="Tahoma" pitchFamily="34" charset="0"/>
            <a:ea typeface="Tahoma" pitchFamily="34" charset="0"/>
            <a:cs typeface="Tahoma" pitchFamily="34" charset="0"/>
          </a:endParaRPr>
        </a:p>
      </cdr:txBody>
    </cdr:sp>
  </cdr:relSizeAnchor>
  <cdr:relSizeAnchor xmlns:cdr="http://schemas.openxmlformats.org/drawingml/2006/chartDrawing">
    <cdr:from>
      <cdr:x>0.77657</cdr:x>
      <cdr:y>0.00993</cdr:y>
    </cdr:from>
    <cdr:to>
      <cdr:x>0.99591</cdr:x>
      <cdr:y>0.0705</cdr:y>
    </cdr:to>
    <cdr:sp macro="" textlink="">
      <cdr:nvSpPr>
        <cdr:cNvPr id="8" name="ZoneTexte 7"/>
        <cdr:cNvSpPr txBox="1"/>
      </cdr:nvSpPr>
      <cdr:spPr>
        <a:xfrm xmlns:a="http://schemas.openxmlformats.org/drawingml/2006/main">
          <a:off x="7239000" y="60353"/>
          <a:ext cx="2044700" cy="368273"/>
        </a:xfrm>
        <a:prstGeom xmlns:a="http://schemas.openxmlformats.org/drawingml/2006/main" prst="rect">
          <a:avLst/>
        </a:prstGeom>
      </cdr:spPr>
      <cdr:txBody>
        <a:bodyPr xmlns:a="http://schemas.openxmlformats.org/drawingml/2006/main" vertOverflow="clip" wrap="square" lIns="36000" tIns="0" rIns="36000" bIns="0" rtlCol="0"/>
        <a:lstStyle xmlns:a="http://schemas.openxmlformats.org/drawingml/2006/main"/>
        <a:p xmlns:a="http://schemas.openxmlformats.org/drawingml/2006/main">
          <a:pPr marL="0" marR="0" indent="0" defTabSz="914400" rtl="0" eaLnBrk="1" fontAlgn="auto" latinLnBrk="0" hangingPunct="1">
            <a:lnSpc>
              <a:spcPct val="100000"/>
            </a:lnSpc>
            <a:spcBef>
              <a:spcPts val="0"/>
            </a:spcBef>
            <a:spcAft>
              <a:spcPts val="0"/>
            </a:spcAft>
            <a:buClrTx/>
            <a:buSzTx/>
            <a:buFontTx/>
            <a:buNone/>
            <a:tabLst/>
            <a:defRPr/>
          </a:pPr>
          <a:r>
            <a:rPr lang="fr-FR" sz="1050" b="0" i="0" baseline="0">
              <a:latin typeface="Tahoma" pitchFamily="34" charset="0"/>
              <a:ea typeface="Tahoma" pitchFamily="34" charset="0"/>
              <a:cs typeface="Tahoma" pitchFamily="34" charset="0"/>
            </a:rPr>
            <a:t>Cours du nickel (USD/lb)</a:t>
          </a:r>
          <a:endParaRPr lang="en-US" sz="1050">
            <a:latin typeface="Tahoma" pitchFamily="34" charset="0"/>
            <a:ea typeface="Tahoma" pitchFamily="34" charset="0"/>
            <a:cs typeface="Tahoma" pitchFamily="34" charset="0"/>
          </a:endParaRPr>
        </a:p>
        <a:p xmlns:a="http://schemas.openxmlformats.org/drawingml/2006/main">
          <a:endParaRPr lang="en-US" sz="1050">
            <a:latin typeface="Tahoma" pitchFamily="34" charset="0"/>
            <a:ea typeface="Tahoma" pitchFamily="34" charset="0"/>
            <a:cs typeface="Tahoma"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0.78006</cdr:x>
      <cdr:y>0.95089</cdr:y>
    </cdr:from>
    <cdr:to>
      <cdr:x>1</cdr:x>
      <cdr:y>0.99059</cdr:y>
    </cdr:to>
    <cdr:sp macro="" textlink="">
      <cdr:nvSpPr>
        <cdr:cNvPr id="6" name="ZoneTexte 1"/>
        <cdr:cNvSpPr txBox="1"/>
      </cdr:nvSpPr>
      <cdr:spPr>
        <a:xfrm xmlns:a="http://schemas.openxmlformats.org/drawingml/2006/main">
          <a:off x="7289850" y="5778513"/>
          <a:ext cx="2044650" cy="2412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100" i="1" dirty="0">
              <a:latin typeface="Tahoma" pitchFamily="34" charset="0"/>
              <a:cs typeface="Tahoma" pitchFamily="34" charset="0"/>
            </a:rPr>
            <a:t>Sources : IEOM,</a:t>
          </a:r>
          <a:r>
            <a:rPr lang="fr-FR" sz="1100" i="1" baseline="0" dirty="0">
              <a:latin typeface="Tahoma" pitchFamily="34" charset="0"/>
              <a:cs typeface="Tahoma" pitchFamily="34" charset="0"/>
            </a:rPr>
            <a:t> ISEE</a:t>
          </a:r>
          <a:endParaRPr lang="fr-FR" sz="1100" i="1" dirty="0">
            <a:latin typeface="Tahoma" pitchFamily="34" charset="0"/>
            <a:cs typeface="Tahoma" pitchFamily="34" charset="0"/>
          </a:endParaRPr>
        </a:p>
      </cdr:txBody>
    </cdr:sp>
  </cdr:relSizeAnchor>
  <cdr:relSizeAnchor xmlns:cdr="http://schemas.openxmlformats.org/drawingml/2006/chartDrawing">
    <cdr:from>
      <cdr:x>0</cdr:x>
      <cdr:y>0</cdr:y>
    </cdr:from>
    <cdr:to>
      <cdr:x>0.2541</cdr:x>
      <cdr:y>0.04598</cdr:y>
    </cdr:to>
    <cdr:sp macro="" textlink="">
      <cdr:nvSpPr>
        <cdr:cNvPr id="7" name="ZoneTexte 1"/>
        <cdr:cNvSpPr txBox="1"/>
      </cdr:nvSpPr>
      <cdr:spPr>
        <a:xfrm xmlns:a="http://schemas.openxmlformats.org/drawingml/2006/main">
          <a:off x="0" y="0"/>
          <a:ext cx="2362191" cy="2793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100" dirty="0">
              <a:latin typeface="Tahoma" pitchFamily="34" charset="0"/>
              <a:ea typeface="Tahoma" pitchFamily="34" charset="0"/>
              <a:cs typeface="Tahoma" pitchFamily="34" charset="0"/>
            </a:rPr>
            <a:t>En</a:t>
          </a:r>
          <a:r>
            <a:rPr lang="fr-FR" sz="1100" baseline="0" dirty="0">
              <a:latin typeface="Tahoma" pitchFamily="34" charset="0"/>
              <a:ea typeface="Tahoma" pitchFamily="34" charset="0"/>
              <a:cs typeface="Tahoma" pitchFamily="34" charset="0"/>
            </a:rPr>
            <a:t> millions </a:t>
          </a:r>
          <a:r>
            <a:rPr lang="fr-FR" sz="1100" dirty="0">
              <a:latin typeface="Tahoma" pitchFamily="34" charset="0"/>
              <a:ea typeface="Tahoma" pitchFamily="34" charset="0"/>
              <a:cs typeface="Tahoma" pitchFamily="34" charset="0"/>
            </a:rPr>
            <a:t>de XPF</a:t>
          </a:r>
          <a:endParaRPr lang="en-US" sz="1100" dirty="0">
            <a:latin typeface="Tahoma" pitchFamily="34" charset="0"/>
            <a:ea typeface="Tahoma" pitchFamily="34" charset="0"/>
            <a:cs typeface="Tahoma" pitchFamily="34" charset="0"/>
          </a:endParaRPr>
        </a:p>
      </cdr:txBody>
    </cdr:sp>
  </cdr:relSizeAnchor>
  <cdr:relSizeAnchor xmlns:cdr="http://schemas.openxmlformats.org/drawingml/2006/chartDrawing">
    <cdr:from>
      <cdr:x>0</cdr:x>
      <cdr:y>0.91014</cdr:y>
    </cdr:from>
    <cdr:to>
      <cdr:x>0.2762</cdr:x>
      <cdr:y>1</cdr:y>
    </cdr:to>
    <cdr:sp macro="" textlink="">
      <cdr:nvSpPr>
        <cdr:cNvPr id="5" name="ZoneTexte 1"/>
        <cdr:cNvSpPr txBox="1"/>
      </cdr:nvSpPr>
      <cdr:spPr>
        <a:xfrm xmlns:a="http://schemas.openxmlformats.org/drawingml/2006/main">
          <a:off x="-38100" y="5537186"/>
          <a:ext cx="2567666" cy="5460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a:r>
            <a:rPr lang="fr-FR" sz="1100" dirty="0">
              <a:latin typeface="Tahoma" pitchFamily="34" charset="0"/>
              <a:cs typeface="Tahoma" pitchFamily="34" charset="0"/>
            </a:rPr>
            <a:t>(r) Chiffres révisés</a:t>
          </a:r>
          <a:endParaRPr lang="fr-FR" sz="1100" i="0" dirty="0">
            <a:latin typeface="Tahoma" pitchFamily="34" charset="0"/>
            <a:cs typeface="Tahoma" pitchFamily="34" charset="0"/>
          </a:endParaRPr>
        </a:p>
        <a:p xmlns:a="http://schemas.openxmlformats.org/drawingml/2006/main">
          <a:pPr algn="l"/>
          <a:r>
            <a:rPr lang="fr-FR" sz="1100" dirty="0">
              <a:latin typeface="Tahoma" pitchFamily="34" charset="0"/>
              <a:cs typeface="Tahoma" pitchFamily="34" charset="0"/>
            </a:rPr>
            <a:t>(p) Chiffres provisoires</a:t>
          </a:r>
        </a:p>
      </cdr:txBody>
    </cdr:sp>
  </cdr:relSizeAnchor>
</c:userShapes>
</file>

<file path=ppt/drawings/drawing4.xml><?xml version="1.0" encoding="utf-8"?>
<c:userShapes xmlns:c="http://schemas.openxmlformats.org/drawingml/2006/chart">
  <cdr:relSizeAnchor xmlns:cdr="http://schemas.openxmlformats.org/drawingml/2006/chartDrawing">
    <cdr:from>
      <cdr:x>0.60739</cdr:x>
      <cdr:y>0.94337</cdr:y>
    </cdr:from>
    <cdr:to>
      <cdr:x>0.98615</cdr:x>
      <cdr:y>1</cdr:y>
    </cdr:to>
    <cdr:sp macro="" textlink="">
      <cdr:nvSpPr>
        <cdr:cNvPr id="4" name="ZoneTexte 1"/>
        <cdr:cNvSpPr txBox="1"/>
      </cdr:nvSpPr>
      <cdr:spPr>
        <a:xfrm xmlns:a="http://schemas.openxmlformats.org/drawingml/2006/main">
          <a:off x="5651500" y="5740399"/>
          <a:ext cx="3524190" cy="3445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fr-FR" sz="1000" b="0" i="1" dirty="0">
              <a:solidFill>
                <a:srgbClr val="000000"/>
              </a:solidFill>
              <a:latin typeface="Tahoma" pitchFamily="34" charset="0"/>
              <a:cs typeface="Tahoma" pitchFamily="34" charset="0"/>
            </a:rPr>
            <a:t>Sources : IEOM, ISEE</a:t>
          </a:r>
        </a:p>
      </cdr:txBody>
    </cdr:sp>
  </cdr:relSizeAnchor>
  <cdr:relSizeAnchor xmlns:cdr="http://schemas.openxmlformats.org/drawingml/2006/chartDrawing">
    <cdr:from>
      <cdr:x>0</cdr:x>
      <cdr:y>0.91005</cdr:y>
    </cdr:from>
    <cdr:to>
      <cdr:x>0.27621</cdr:x>
      <cdr:y>1</cdr:y>
    </cdr:to>
    <cdr:sp macro="" textlink="">
      <cdr:nvSpPr>
        <cdr:cNvPr id="6" name="ZoneTexte 1"/>
        <cdr:cNvSpPr txBox="1"/>
      </cdr:nvSpPr>
      <cdr:spPr>
        <a:xfrm xmlns:a="http://schemas.openxmlformats.org/drawingml/2006/main">
          <a:off x="-38100" y="5562621"/>
          <a:ext cx="2567723" cy="5460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a:r>
            <a:rPr lang="fr-FR" sz="1000" dirty="0">
              <a:latin typeface="Tahoma" pitchFamily="34" charset="0"/>
              <a:cs typeface="Tahoma" pitchFamily="34" charset="0"/>
            </a:rPr>
            <a:t>(r) Chiffres révisés</a:t>
          </a:r>
          <a:endParaRPr lang="fr-FR" sz="1000" i="0" dirty="0">
            <a:latin typeface="Tahoma" pitchFamily="34" charset="0"/>
            <a:cs typeface="Tahoma" pitchFamily="34" charset="0"/>
          </a:endParaRPr>
        </a:p>
        <a:p xmlns:a="http://schemas.openxmlformats.org/drawingml/2006/main">
          <a:pPr algn="l"/>
          <a:r>
            <a:rPr lang="fr-FR" sz="1000" dirty="0">
              <a:latin typeface="Tahoma" pitchFamily="34" charset="0"/>
              <a:cs typeface="Tahoma" pitchFamily="34" charset="0"/>
            </a:rPr>
            <a:t>(p) Chiffres provisoires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AC3E316-CD9D-4C4F-996C-4E7C9F1D67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1D16784-CD9F-324E-9B84-DE40F18EC2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174A5F-A0D5-9C4F-B540-22C11CEF0910}" type="datetimeFigureOut">
              <a:rPr lang="fr-FR" smtClean="0"/>
              <a:t>19/01/2022</a:t>
            </a:fld>
            <a:endParaRPr lang="fr-FR"/>
          </a:p>
        </p:txBody>
      </p:sp>
      <p:sp>
        <p:nvSpPr>
          <p:cNvPr id="4" name="Espace réservé du pied de page 3">
            <a:extLst>
              <a:ext uri="{FF2B5EF4-FFF2-40B4-BE49-F238E27FC236}">
                <a16:creationId xmlns:a16="http://schemas.microsoft.com/office/drawing/2014/main" id="{86550B29-64E3-BF42-B6F5-95D72E887F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B3EFCC9-2730-3645-A56C-D37E5C91F3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5D392-6C3B-9D41-9BB4-8E46C44A7C04}" type="slidenum">
              <a:rPr lang="fr-FR" smtClean="0"/>
              <a:t>‹N°›</a:t>
            </a:fld>
            <a:endParaRPr lang="fr-FR"/>
          </a:p>
        </p:txBody>
      </p:sp>
    </p:spTree>
    <p:extLst>
      <p:ext uri="{BB962C8B-B14F-4D97-AF65-F5344CB8AC3E}">
        <p14:creationId xmlns:p14="http://schemas.microsoft.com/office/powerpoint/2010/main" val="95903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A3C8A-B80F-49F6-B9FA-30C568B763C8}" type="datetimeFigureOut">
              <a:rPr lang="fr-FR" smtClean="0"/>
              <a:t>19/01/2022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DA8CE-D7D6-4454-B82F-8FE0EB434773}" type="slidenum">
              <a:rPr lang="fr-FR" smtClean="0"/>
              <a:t>‹N°›</a:t>
            </a:fld>
            <a:endParaRPr lang="fr-FR"/>
          </a:p>
        </p:txBody>
      </p:sp>
    </p:spTree>
    <p:extLst>
      <p:ext uri="{BB962C8B-B14F-4D97-AF65-F5344CB8AC3E}">
        <p14:creationId xmlns:p14="http://schemas.microsoft.com/office/powerpoint/2010/main" val="20802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nque-france.fr/statistiques/balance-des-paiements-et-statistiques-bancaires-internationales/les-investissements-directs/sites-de-reference-sur-les-investissements-direc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1</a:t>
            </a:fld>
            <a:endParaRPr lang="fr-FR"/>
          </a:p>
        </p:txBody>
      </p:sp>
    </p:spTree>
    <p:extLst>
      <p:ext uri="{BB962C8B-B14F-4D97-AF65-F5344CB8AC3E}">
        <p14:creationId xmlns:p14="http://schemas.microsoft.com/office/powerpoint/2010/main" val="357291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47410">
              <a:defRPr/>
            </a:pPr>
            <a:r>
              <a:rPr lang="fr-FR" b="0" dirty="0" smtClean="0"/>
              <a:t>Les versements publics</a:t>
            </a:r>
            <a:r>
              <a:rPr lang="fr-FR" b="0" baseline="0" dirty="0" smtClean="0"/>
              <a:t> bruts s’élèvent à 147 milliards, un niveau stable par rapport à 2019</a:t>
            </a:r>
          </a:p>
          <a:p>
            <a:pPr algn="just" defTabSz="947410">
              <a:defRPr/>
            </a:pPr>
            <a:endParaRPr lang="fr-FR" b="0" baseline="0" dirty="0" smtClean="0"/>
          </a:p>
          <a:p>
            <a:pPr algn="just" defTabSz="947410">
              <a:defRPr/>
            </a:pPr>
            <a:r>
              <a:rPr lang="fr-FR" b="0" baseline="0" dirty="0" smtClean="0"/>
              <a:t>Composés des versements de l’Etat sous forme de salaires nets, de cotisations sociales versés à des organismes calédoniens, de pensions, de dépenses de fonctionnement, d’investissement et d’interventions (Fonds de solidarité) des collectivités publiques et des forces armées.</a:t>
            </a:r>
          </a:p>
          <a:p>
            <a:pPr marL="177639" indent="-177639" algn="just">
              <a:buFontTx/>
              <a:buChar char="-"/>
            </a:pPr>
            <a:endParaRPr lang="fr-FR" b="0" baseline="0" dirty="0" smtClean="0"/>
          </a:p>
          <a:p>
            <a:pPr algn="just"/>
            <a:r>
              <a:rPr lang="fr-FR" b="0" baseline="0" dirty="0" smtClean="0"/>
              <a:t>(Pour obtenir les versements nets, on retire les versements effectués par les résidents calédoniens, principalement constitués des cotisations aux caisses de retraite.)</a:t>
            </a:r>
          </a:p>
          <a:p>
            <a:pPr algn="just"/>
            <a:endParaRPr lang="fr-FR" b="0" baseline="0" dirty="0" smtClean="0"/>
          </a:p>
          <a:p>
            <a:pPr algn="just" defTabSz="947410">
              <a:defRPr/>
            </a:pPr>
            <a:r>
              <a:rPr lang="fr-FR" b="0" dirty="0" smtClean="0"/>
              <a:t>Les versements publics nets se stabilisent et s’établissent à 126,5 mds après 126,7 mds</a:t>
            </a:r>
          </a:p>
          <a:p>
            <a:pPr algn="just" defTabSz="947410">
              <a:defRPr/>
            </a:pPr>
            <a:endParaRPr lang="fr-FR" b="0" dirty="0" smtClean="0"/>
          </a:p>
          <a:p>
            <a:pPr algn="just" defTabSz="947410">
              <a:defRPr/>
            </a:pPr>
            <a:r>
              <a:rPr lang="fr-FR" b="0" dirty="0" smtClean="0"/>
              <a:t>Les versements publics nets par habitant s’élèvent à 470 000F/</a:t>
            </a:r>
            <a:r>
              <a:rPr lang="fr-FR" b="0" dirty="0" err="1" smtClean="0"/>
              <a:t>hab</a:t>
            </a:r>
            <a:r>
              <a:rPr lang="fr-FR" b="0" dirty="0" smtClean="0"/>
              <a:t>, un niveau inférieur</a:t>
            </a:r>
            <a:r>
              <a:rPr lang="fr-FR" b="0" baseline="0" dirty="0" smtClean="0"/>
              <a:t> à la moyenne des 10 dernières années (483 000F/</a:t>
            </a:r>
            <a:r>
              <a:rPr lang="fr-FR" b="0" baseline="0" dirty="0" err="1" smtClean="0"/>
              <a:t>hab</a:t>
            </a:r>
            <a:r>
              <a:rPr lang="fr-FR" b="0" baseline="0" dirty="0" smtClean="0"/>
              <a:t>) mais bien plus élevé qu’en 2002 où ils atteignaient 396 000F/</a:t>
            </a:r>
            <a:r>
              <a:rPr lang="fr-FR" b="0" baseline="0" dirty="0" err="1" smtClean="0"/>
              <a:t>hab</a:t>
            </a:r>
            <a:endParaRPr lang="fr-FR" b="0" dirty="0" smtClean="0"/>
          </a:p>
          <a:p>
            <a:pPr marL="177639" indent="-177639" algn="just">
              <a:buFontTx/>
              <a:buChar char="-"/>
            </a:pPr>
            <a:endParaRPr lang="fr-FR" b="0" baseline="0" dirty="0" smtClean="0"/>
          </a:p>
          <a:p>
            <a:pPr marL="177639" indent="-177639" algn="just">
              <a:buFontTx/>
              <a:buChar char="-"/>
            </a:pPr>
            <a:endParaRPr lang="fr-FR" b="0" dirty="0" smtClean="0"/>
          </a:p>
          <a:p>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10</a:t>
            </a:fld>
            <a:endParaRPr lang="fr-FR"/>
          </a:p>
        </p:txBody>
      </p:sp>
    </p:spTree>
    <p:extLst>
      <p:ext uri="{BB962C8B-B14F-4D97-AF65-F5344CB8AC3E}">
        <p14:creationId xmlns:p14="http://schemas.microsoft.com/office/powerpoint/2010/main" val="2653548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t>Les flux financiers entre la NC et le reste du monde sont tirés par les investissements directs liés</a:t>
            </a:r>
            <a:r>
              <a:rPr lang="fr-FR" sz="1200" baseline="0" dirty="0" smtClean="0"/>
              <a:t> à l’industrie du nickel</a:t>
            </a:r>
          </a:p>
          <a:p>
            <a:endParaRPr lang="fr-FR" sz="1200" baseline="0" dirty="0" smtClean="0"/>
          </a:p>
          <a:p>
            <a:r>
              <a:rPr lang="fr-FR" sz="1200" baseline="0" dirty="0" smtClean="0"/>
              <a:t>IDE nets entrants : essentiellement l’ensemble des opérations financières entre MM et filiales</a:t>
            </a:r>
          </a:p>
          <a:p>
            <a:r>
              <a:rPr lang="fr-FR" sz="1200" baseline="0" dirty="0" smtClean="0"/>
              <a:t>Jusqu’en 2012, les besoins en capitaux étrangers étaient liés à la construction et la montée en charge des usines</a:t>
            </a:r>
          </a:p>
          <a:p>
            <a:r>
              <a:rPr lang="fr-FR" sz="1200" baseline="0" dirty="0" smtClean="0"/>
              <a:t>Depuis ils ont changé de nature, et reflètent le renflouement d’exercices déficitaires des opérateurs</a:t>
            </a:r>
          </a:p>
          <a:p>
            <a:endParaRPr lang="fr-FR" sz="1200" baseline="0" dirty="0" smtClean="0"/>
          </a:p>
          <a:p>
            <a:endParaRPr lang="fr-FR" sz="1200" baseline="0" dirty="0" smtClean="0"/>
          </a:p>
          <a:p>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11</a:t>
            </a:fld>
            <a:endParaRPr lang="fr-FR"/>
          </a:p>
        </p:txBody>
      </p:sp>
    </p:spTree>
    <p:extLst>
      <p:ext uri="{BB962C8B-B14F-4D97-AF65-F5344CB8AC3E}">
        <p14:creationId xmlns:p14="http://schemas.microsoft.com/office/powerpoint/2010/main" val="2306254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aseline="0" dirty="0" smtClean="0"/>
              <a:t>IDE nets sortants : essentiellement des achats immobiliers</a:t>
            </a:r>
          </a:p>
          <a:p>
            <a:r>
              <a:rPr lang="fr-FR" sz="1200" baseline="0" dirty="0" smtClean="0"/>
              <a:t>Au niveau des calédoniens : deux fois moins d’achats immobiliers nets (achats moins ventes)</a:t>
            </a:r>
          </a:p>
          <a:p>
            <a:r>
              <a:rPr lang="fr-FR" sz="1200" baseline="0" dirty="0" smtClean="0"/>
              <a:t>Un tiers en France, 20% en Australie et 12% en NZ</a:t>
            </a:r>
          </a:p>
          <a:p>
            <a:endParaRPr lang="fr-FR" sz="1200" baseline="0" dirty="0" smtClean="0"/>
          </a:p>
          <a:p>
            <a:r>
              <a:rPr lang="fr-FR" sz="1200" baseline="0" dirty="0" smtClean="0"/>
              <a:t>Au niveau des non-résidents : fermeture des frontières a certainement limité les potentiels acheteurs </a:t>
            </a:r>
            <a:r>
              <a:rPr lang="fr-FR" sz="1200" baseline="0" dirty="0" smtClean="0">
                <a:sym typeface="Wingdings" panose="05000000000000000000" pitchFamily="2" charset="2"/>
              </a:rPr>
              <a:t> ventes &gt; achats</a:t>
            </a:r>
            <a:endParaRPr lang="fr-FR" sz="1200" baseline="0" dirty="0" smtClean="0"/>
          </a:p>
          <a:p>
            <a:r>
              <a:rPr lang="fr-FR" sz="1200" baseline="0" dirty="0" smtClean="0"/>
              <a:t>Achats immobiliers non significatif en recul (60 millions après 700 millions)</a:t>
            </a:r>
          </a:p>
          <a:p>
            <a:r>
              <a:rPr lang="fr-FR" sz="1200" baseline="0" dirty="0" smtClean="0"/>
              <a:t>Ventes immobilières en hausse (330 millions après 270 millions)</a:t>
            </a:r>
          </a:p>
          <a:p>
            <a:r>
              <a:rPr lang="fr-FR" sz="1200" baseline="0" dirty="0" smtClean="0"/>
              <a:t>Acheteurs métropolitains (75 %)</a:t>
            </a:r>
          </a:p>
          <a:p>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12</a:t>
            </a:fld>
            <a:endParaRPr lang="fr-FR"/>
          </a:p>
        </p:txBody>
      </p:sp>
    </p:spTree>
    <p:extLst>
      <p:ext uri="{BB962C8B-B14F-4D97-AF65-F5344CB8AC3E}">
        <p14:creationId xmlns:p14="http://schemas.microsoft.com/office/powerpoint/2010/main" val="2580448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13</a:t>
            </a:fld>
            <a:endParaRPr lang="fr-FR"/>
          </a:p>
        </p:txBody>
      </p:sp>
    </p:spTree>
    <p:extLst>
      <p:ext uri="{BB962C8B-B14F-4D97-AF65-F5344CB8AC3E}">
        <p14:creationId xmlns:p14="http://schemas.microsoft.com/office/powerpoint/2010/main" val="1672758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14</a:t>
            </a:fld>
            <a:endParaRPr lang="fr-FR"/>
          </a:p>
        </p:txBody>
      </p:sp>
    </p:spTree>
    <p:extLst>
      <p:ext uri="{BB962C8B-B14F-4D97-AF65-F5344CB8AC3E}">
        <p14:creationId xmlns:p14="http://schemas.microsoft.com/office/powerpoint/2010/main" val="987651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15</a:t>
            </a:fld>
            <a:endParaRPr lang="fr-FR"/>
          </a:p>
        </p:txBody>
      </p:sp>
    </p:spTree>
    <p:extLst>
      <p:ext uri="{BB962C8B-B14F-4D97-AF65-F5344CB8AC3E}">
        <p14:creationId xmlns:p14="http://schemas.microsoft.com/office/powerpoint/2010/main" val="96876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spcAft>
                <a:spcPts val="600"/>
              </a:spcAft>
              <a:buFont typeface="Wingdings" panose="05000000000000000000" pitchFamily="2" charset="2"/>
              <a:buChar char="§"/>
            </a:pPr>
            <a:r>
              <a:rPr lang="fr-FR" sz="1200" dirty="0" smtClean="0">
                <a:latin typeface="Tahoma" panose="020B0604030504040204" pitchFamily="34" charset="0"/>
                <a:ea typeface="Tahoma" panose="020B0604030504040204" pitchFamily="34" charset="0"/>
                <a:cs typeface="Tahoma" panose="020B0604030504040204" pitchFamily="34" charset="0"/>
              </a:rPr>
              <a:t>Forte chute au T1 avec l’arrivée de la crise sanitaire et le confinement</a:t>
            </a:r>
          </a:p>
          <a:p>
            <a:pPr marL="342900" indent="-342900">
              <a:spcAft>
                <a:spcPts val="600"/>
              </a:spcAft>
              <a:buFont typeface="Wingdings" panose="05000000000000000000" pitchFamily="2" charset="2"/>
              <a:buChar char="§"/>
            </a:pPr>
            <a:r>
              <a:rPr lang="fr-FR" sz="1200" dirty="0" smtClean="0">
                <a:latin typeface="Tahoma" panose="020B0604030504040204" pitchFamily="34" charset="0"/>
                <a:ea typeface="Tahoma" panose="020B0604030504040204" pitchFamily="34" charset="0"/>
                <a:cs typeface="Tahoma" panose="020B0604030504040204" pitchFamily="34" charset="0"/>
              </a:rPr>
              <a:t>Remontée progressive (effet rattrapage), puis nouvelle chute avec la crise liée au choix du repreneur de l’usine du Sud</a:t>
            </a:r>
          </a:p>
          <a:p>
            <a:pPr marL="342900" indent="-342900">
              <a:spcAft>
                <a:spcPts val="600"/>
              </a:spcAft>
              <a:buFont typeface="Wingdings" panose="05000000000000000000" pitchFamily="2" charset="2"/>
              <a:buChar char="§"/>
            </a:pPr>
            <a:r>
              <a:rPr lang="fr-FR" sz="1200" dirty="0" smtClean="0">
                <a:latin typeface="Tahoma" panose="020B0604030504040204" pitchFamily="34" charset="0"/>
                <a:ea typeface="Tahoma" panose="020B0604030504040204" pitchFamily="34" charset="0"/>
                <a:cs typeface="Tahoma" panose="020B0604030504040204" pitchFamily="34" charset="0"/>
              </a:rPr>
              <a:t>Cours du nickel à 6,25 US$/lb en moyenne en 2020 (6,31 US$/lb en 2019)</a:t>
            </a:r>
          </a:p>
          <a:p>
            <a:endParaRPr lang="fr-FR"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2</a:t>
            </a:fld>
            <a:endParaRPr lang="fr-FR"/>
          </a:p>
        </p:txBody>
      </p:sp>
    </p:spTree>
    <p:extLst>
      <p:ext uri="{BB962C8B-B14F-4D97-AF65-F5344CB8AC3E}">
        <p14:creationId xmlns:p14="http://schemas.microsoft.com/office/powerpoint/2010/main" val="421738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b="1" i="0" kern="1200" dirty="0" smtClean="0">
                <a:solidFill>
                  <a:schemeClr val="tx1"/>
                </a:solidFill>
                <a:effectLst/>
                <a:latin typeface="+mn-lt"/>
                <a:ea typeface="+mn-ea"/>
                <a:cs typeface="+mn-cs"/>
              </a:rPr>
              <a:t>La balance des paiements mesure les transactions entre les résidents et les non-résidents</a:t>
            </a:r>
            <a:r>
              <a:rPr lang="fr-FR" sz="1100" b="0" i="0" kern="1200" dirty="0" smtClean="0">
                <a:solidFill>
                  <a:schemeClr val="tx1"/>
                </a:solidFill>
                <a:effectLst/>
                <a:latin typeface="+mn-lt"/>
                <a:ea typeface="+mn-ea"/>
                <a:cs typeface="+mn-cs"/>
              </a:rPr>
              <a:t>, c’est-à-dire entre les acteurs économiques (banques, entreprises, ménages, administrations publiques) qui exercent leur activité sur le territoire national et ceux qui exercent leur activité à l’étranger. </a:t>
            </a:r>
          </a:p>
          <a:p>
            <a:endParaRPr lang="fr-FR" sz="1100" b="0" i="0" kern="1200" dirty="0" smtClean="0">
              <a:solidFill>
                <a:schemeClr val="tx1"/>
              </a:solidFill>
              <a:effectLst/>
              <a:latin typeface="+mn-lt"/>
              <a:ea typeface="+mn-ea"/>
              <a:cs typeface="+mn-cs"/>
            </a:endParaRPr>
          </a:p>
          <a:p>
            <a:r>
              <a:rPr lang="fr-FR" sz="1100" b="0" i="0" kern="1200" dirty="0" smtClean="0">
                <a:solidFill>
                  <a:schemeClr val="tx1"/>
                </a:solidFill>
                <a:effectLst/>
                <a:latin typeface="+mn-lt"/>
                <a:ea typeface="+mn-ea"/>
                <a:cs typeface="+mn-cs"/>
              </a:rPr>
              <a:t>La balance des paiements présente les transactions courantes et les transactions financières.</a:t>
            </a:r>
          </a:p>
          <a:p>
            <a:pPr marL="171450" indent="-171450">
              <a:buFontTx/>
              <a:buChar char="-"/>
            </a:pPr>
            <a:r>
              <a:rPr lang="fr-FR" sz="1100" b="0" i="0" kern="1200" dirty="0" smtClean="0">
                <a:solidFill>
                  <a:schemeClr val="tx1"/>
                </a:solidFill>
                <a:effectLst/>
                <a:latin typeface="+mn-lt"/>
                <a:ea typeface="+mn-ea"/>
                <a:cs typeface="+mn-cs"/>
              </a:rPr>
              <a:t>Les transactions courantes regroupent les transactions économiques, qui reflètent les échanges de biens et services, et les transferts de revenus</a:t>
            </a:r>
          </a:p>
          <a:p>
            <a:pPr marL="0" indent="0">
              <a:buFontTx/>
              <a:buNone/>
            </a:pPr>
            <a:r>
              <a:rPr lang="fr-FR" sz="1100" b="0" i="0" kern="1200" baseline="0" dirty="0" smtClean="0">
                <a:solidFill>
                  <a:schemeClr val="tx1"/>
                </a:solidFill>
                <a:effectLst/>
                <a:latin typeface="+mn-lt"/>
                <a:ea typeface="+mn-ea"/>
                <a:cs typeface="+mn-cs"/>
                <a:sym typeface="Wingdings" panose="05000000000000000000" pitchFamily="2" charset="2"/>
              </a:rPr>
              <a:t> </a:t>
            </a:r>
            <a:r>
              <a:rPr lang="fr-FR" sz="1100" b="0" i="0" kern="1200" dirty="0" smtClean="0">
                <a:solidFill>
                  <a:schemeClr val="tx1"/>
                </a:solidFill>
                <a:effectLst/>
                <a:latin typeface="+mn-lt"/>
                <a:ea typeface="+mn-ea"/>
                <a:cs typeface="+mn-cs"/>
              </a:rPr>
              <a:t>Le solde des transactions courantes indique l’aptitude de notre économie à équilibrer ses échanges avec les autres pays. </a:t>
            </a:r>
          </a:p>
          <a:p>
            <a:pPr marL="171450" indent="-171450">
              <a:buFontTx/>
              <a:buChar char="-"/>
            </a:pPr>
            <a:endParaRPr lang="fr-FR" sz="1100" b="0" i="0" kern="1200" dirty="0" smtClean="0">
              <a:solidFill>
                <a:schemeClr val="tx1"/>
              </a:solidFill>
              <a:effectLst/>
              <a:latin typeface="+mn-lt"/>
              <a:ea typeface="+mn-ea"/>
              <a:cs typeface="+mn-cs"/>
            </a:endParaRPr>
          </a:p>
          <a:p>
            <a:pPr marL="171450" indent="-171450">
              <a:buFontTx/>
              <a:buChar char="-"/>
            </a:pPr>
            <a:r>
              <a:rPr lang="fr-FR" sz="1100" b="0" i="0" kern="1200" dirty="0" smtClean="0">
                <a:solidFill>
                  <a:schemeClr val="tx1"/>
                </a:solidFill>
                <a:effectLst/>
                <a:latin typeface="+mn-lt"/>
                <a:ea typeface="+mn-ea"/>
                <a:cs typeface="+mn-cs"/>
              </a:rPr>
              <a:t>Les transactions financières résultent des opérations financières des acteurs économiques résidents avec l’étranger. Elles se composent des opérations </a:t>
            </a:r>
            <a:r>
              <a:rPr lang="fr-FR" sz="1100" b="0" i="0" u="none" strike="noStrike" kern="1200" dirty="0" smtClean="0">
                <a:solidFill>
                  <a:schemeClr val="tx1"/>
                </a:solidFill>
                <a:effectLst/>
                <a:latin typeface="+mn-lt"/>
                <a:ea typeface="+mn-ea"/>
                <a:cs typeface="+mn-cs"/>
                <a:hlinkClick r:id="rId3"/>
              </a:rPr>
              <a:t>d’investissements directs</a:t>
            </a:r>
            <a:r>
              <a:rPr lang="fr-FR" sz="1100" b="0" i="0" kern="1200" dirty="0" smtClean="0">
                <a:solidFill>
                  <a:schemeClr val="tx1"/>
                </a:solidFill>
                <a:effectLst/>
                <a:latin typeface="+mn-lt"/>
                <a:ea typeface="+mn-ea"/>
                <a:cs typeface="+mn-cs"/>
              </a:rPr>
              <a:t>, d’investissements de portefeuille</a:t>
            </a:r>
            <a:r>
              <a:rPr lang="fr-FR" sz="1100" b="0" i="0" kern="1200" baseline="0" dirty="0" smtClean="0">
                <a:solidFill>
                  <a:schemeClr val="tx1"/>
                </a:solidFill>
                <a:effectLst/>
                <a:latin typeface="+mn-lt"/>
                <a:ea typeface="+mn-ea"/>
                <a:cs typeface="+mn-cs"/>
              </a:rPr>
              <a:t> et </a:t>
            </a:r>
            <a:r>
              <a:rPr lang="fr-FR" sz="1100" b="0" i="0" kern="1200" dirty="0" smtClean="0">
                <a:solidFill>
                  <a:schemeClr val="tx1"/>
                </a:solidFill>
                <a:effectLst/>
                <a:latin typeface="+mn-lt"/>
                <a:ea typeface="+mn-ea"/>
                <a:cs typeface="+mn-cs"/>
              </a:rPr>
              <a:t>d’autres investissements</a:t>
            </a:r>
          </a:p>
          <a:p>
            <a:pPr marL="171450" indent="-171450">
              <a:buFont typeface="Wingdings" panose="05000000000000000000" pitchFamily="2" charset="2"/>
              <a:buChar char="è"/>
            </a:pPr>
            <a:r>
              <a:rPr lang="fr-FR" sz="1100" b="0" i="0" kern="1200" dirty="0" smtClean="0">
                <a:solidFill>
                  <a:schemeClr val="tx1"/>
                </a:solidFill>
                <a:effectLst/>
                <a:latin typeface="+mn-lt"/>
                <a:ea typeface="+mn-ea"/>
                <a:cs typeface="+mn-cs"/>
              </a:rPr>
              <a:t>Le solde des transactions financières représente la contrepartie des transactions courantes.</a:t>
            </a:r>
          </a:p>
          <a:p>
            <a:pPr marL="171450" indent="-171450">
              <a:buFont typeface="Wingdings" panose="05000000000000000000" pitchFamily="2" charset="2"/>
              <a:buChar char="è"/>
            </a:pPr>
            <a:endParaRPr lang="fr-FR" sz="1100" b="0" i="0" kern="1200" dirty="0" smtClean="0">
              <a:solidFill>
                <a:schemeClr val="tx1"/>
              </a:solidFill>
              <a:effectLst/>
              <a:latin typeface="+mn-lt"/>
              <a:ea typeface="+mn-ea"/>
              <a:cs typeface="+mn-cs"/>
            </a:endParaRPr>
          </a:p>
          <a:p>
            <a:pPr algn="just" defTabSz="947410">
              <a:defRPr/>
            </a:pPr>
            <a:r>
              <a:rPr lang="fr-FR" sz="1100" dirty="0" smtClean="0"/>
              <a:t>Le </a:t>
            </a:r>
            <a:r>
              <a:rPr lang="fr-FR" sz="1100" b="1" dirty="0" smtClean="0"/>
              <a:t>compte de transactions courantes </a:t>
            </a:r>
            <a:r>
              <a:rPr lang="fr-FR" sz="1100" dirty="0" smtClean="0"/>
              <a:t>: </a:t>
            </a:r>
          </a:p>
          <a:p>
            <a:pPr marL="177639" indent="-177639" algn="just" defTabSz="947410">
              <a:buFont typeface="Arial" panose="020B0604020202020204" pitchFamily="34" charset="0"/>
              <a:buChar char="•"/>
              <a:defRPr/>
            </a:pPr>
            <a:r>
              <a:rPr lang="fr-FR" sz="1100" dirty="0" smtClean="0"/>
              <a:t>Echanges de biens (imports, exports)</a:t>
            </a:r>
          </a:p>
          <a:p>
            <a:pPr marL="177639" indent="-177639" algn="just" defTabSz="947410">
              <a:buFont typeface="Arial" panose="020B0604020202020204" pitchFamily="34" charset="0"/>
              <a:buChar char="•"/>
              <a:defRPr/>
            </a:pPr>
            <a:r>
              <a:rPr lang="fr-FR" sz="1100" dirty="0" smtClean="0"/>
              <a:t>Echanges de services (communication, de transports, de voyages, des APU…). </a:t>
            </a:r>
          </a:p>
          <a:p>
            <a:pPr marL="177639" indent="-177639" algn="just" defTabSz="947410">
              <a:buFont typeface="Arial" panose="020B0604020202020204" pitchFamily="34" charset="0"/>
              <a:buChar char="•"/>
              <a:defRPr/>
            </a:pPr>
            <a:r>
              <a:rPr lang="fr-FR" sz="1100" dirty="0" smtClean="0"/>
              <a:t>Revenus primaires : rémunérations des salariés et revenus des investissements (dividendes en particulier et de portefeuille) </a:t>
            </a:r>
            <a:r>
              <a:rPr lang="fr-FR" sz="1100" dirty="0" smtClean="0">
                <a:sym typeface="Wingdings" panose="05000000000000000000" pitchFamily="2" charset="2"/>
              </a:rPr>
              <a:t> rémunération du travail et des participations dans des entreprises</a:t>
            </a:r>
          </a:p>
          <a:p>
            <a:pPr marL="177639" indent="-177639" algn="just" defTabSz="947410">
              <a:buFont typeface="Arial" panose="020B0604020202020204" pitchFamily="34" charset="0"/>
              <a:buChar char="•"/>
              <a:defRPr/>
            </a:pPr>
            <a:r>
              <a:rPr lang="fr-FR" sz="1100" dirty="0" smtClean="0"/>
              <a:t>Revenus secondaires : transferts courants de l’Etat (prestations sociales, pensions, subventions, dotations), en partie. Et les envois de fonds, sans contrepartie (transferts unilatéraux). Ex : dons, versements d’indemnités.</a:t>
            </a:r>
          </a:p>
          <a:p>
            <a:pPr marL="177639" indent="-177639" algn="just" defTabSz="947410">
              <a:buFontTx/>
              <a:buChar char="-"/>
              <a:defRPr/>
            </a:pPr>
            <a:endParaRPr lang="fr-FR" sz="1100" dirty="0" smtClean="0"/>
          </a:p>
          <a:p>
            <a:pPr algn="just" defTabSz="947410">
              <a:defRPr/>
            </a:pPr>
            <a:r>
              <a:rPr lang="fr-FR" sz="1100" dirty="0" smtClean="0"/>
              <a:t>Le </a:t>
            </a:r>
            <a:r>
              <a:rPr lang="fr-FR" sz="1100" b="1" dirty="0" smtClean="0"/>
              <a:t>compte financier </a:t>
            </a:r>
            <a:r>
              <a:rPr lang="fr-FR" sz="1100" dirty="0" smtClean="0"/>
              <a:t>: compte tous les mouvements de flux qui ne correspondent pas à des transactions. Exemple : je fais un virement d’un compte en NC vers un compte en FR, ce n’est pas une transaction c’est un flux monétaire</a:t>
            </a:r>
          </a:p>
          <a:p>
            <a:pPr algn="just" defTabSz="947410">
              <a:defRPr/>
            </a:pPr>
            <a:r>
              <a:rPr lang="fr-FR" sz="1100" dirty="0" smtClean="0"/>
              <a:t>Investissements directs (des flux qui vont d’une entreprise vers une entité économique NR que possède cette entreprise) : donc s’il y a des flux entre ces 2 entités, c’est compté comme des investissements directs (les opérations de prêt, les flux de trésorerie). L’immobilier est compté comme un investissement direct.</a:t>
            </a:r>
          </a:p>
          <a:p>
            <a:pPr algn="just" defTabSz="947410">
              <a:defRPr/>
            </a:pPr>
            <a:r>
              <a:rPr lang="fr-FR" sz="1100" dirty="0" smtClean="0"/>
              <a:t>Investissement de portefeuille comprend toutes les opérations sur titres</a:t>
            </a:r>
          </a:p>
          <a:p>
            <a:pPr algn="just" defTabSz="947410">
              <a:defRPr/>
            </a:pPr>
            <a:r>
              <a:rPr lang="fr-FR" sz="1100" dirty="0" smtClean="0"/>
              <a:t>Autres investissements : tous les avoirs et les engagements des résidents vis-à-vis des non-résidents. Avoirs :ce que les calédoniens possèdent à l’extérieur, exemple classique livret d’assurances vies) / Engagements : les prêts que les calédoniens ont à l’extérieur ou que des agents extérieurs ont sur les entités économiques calédoniennes. </a:t>
            </a:r>
          </a:p>
          <a:p>
            <a:endParaRPr lang="fr-FR" sz="1100" dirty="0" smtClean="0"/>
          </a:p>
          <a:p>
            <a:pPr marL="0" indent="0">
              <a:buFont typeface="Wingdings" panose="05000000000000000000" pitchFamily="2" charset="2"/>
              <a:buNone/>
            </a:pPr>
            <a:endParaRPr lang="fr-FR" sz="1200" b="0" i="0" kern="1200" dirty="0" smtClean="0">
              <a:solidFill>
                <a:schemeClr val="tx1"/>
              </a:solidFill>
              <a:effectLst/>
              <a:latin typeface="+mn-lt"/>
              <a:ea typeface="+mn-ea"/>
              <a:cs typeface="+mn-cs"/>
            </a:endParaRPr>
          </a:p>
          <a:p>
            <a:endParaRPr lang="fr-FR" sz="1200" dirty="0" smtClean="0"/>
          </a:p>
          <a:p>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3</a:t>
            </a:fld>
            <a:endParaRPr lang="fr-FR"/>
          </a:p>
        </p:txBody>
      </p:sp>
    </p:spTree>
    <p:extLst>
      <p:ext uri="{BB962C8B-B14F-4D97-AF65-F5344CB8AC3E}">
        <p14:creationId xmlns:p14="http://schemas.microsoft.com/office/powerpoint/2010/main" val="426993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4</a:t>
            </a:fld>
            <a:endParaRPr lang="fr-FR"/>
          </a:p>
        </p:txBody>
      </p:sp>
    </p:spTree>
    <p:extLst>
      <p:ext uri="{BB962C8B-B14F-4D97-AF65-F5344CB8AC3E}">
        <p14:creationId xmlns:p14="http://schemas.microsoft.com/office/powerpoint/2010/main" val="333973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t>Le déficit du compte</a:t>
            </a:r>
            <a:r>
              <a:rPr lang="fr-FR" sz="1200" baseline="0" dirty="0" smtClean="0"/>
              <a:t> de transactions courantes (en orange) : </a:t>
            </a:r>
          </a:p>
          <a:p>
            <a:r>
              <a:rPr lang="fr-FR" sz="1200" baseline="0" dirty="0" smtClean="0"/>
              <a:t>Au début des années 2000, on était sur un compte à peu près nul, donc un besoin de financement très faible, puis au cours des années 2000, et notamment 2012, on est tombé à -180 milliards.</a:t>
            </a:r>
          </a:p>
          <a:p>
            <a:r>
              <a:rPr lang="fr-FR" sz="1200" baseline="0" dirty="0" smtClean="0"/>
              <a:t>Depuis, le déficit se réduit, et s’établit à 25 milliards, à un niveau similaire à 2017. Il se réduit de 39 milliards par rapport à 2019.</a:t>
            </a:r>
          </a:p>
          <a:p>
            <a:endParaRPr lang="fr-FR" sz="1200" baseline="0" dirty="0" smtClean="0"/>
          </a:p>
          <a:p>
            <a:r>
              <a:rPr lang="fr-FR" sz="1200" baseline="0" dirty="0" smtClean="0"/>
              <a:t>Cette évolution provient principalement de l’amélioration du déficit commercial (en rouge) et dans une moindre mesure du déficit des échanges de services (en gris).</a:t>
            </a:r>
          </a:p>
          <a:p>
            <a:r>
              <a:rPr lang="fr-FR" sz="1200" baseline="0" dirty="0" smtClean="0"/>
              <a:t>Le solde des revenus primaires et secondaires sont positifs, ils contiennent des éléments liés aux relations financières de la France avec la NC, à peu près 100 milliards en 2020, à un niveau relativement stable par rapport à 2019. </a:t>
            </a:r>
          </a:p>
          <a:p>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5</a:t>
            </a:fld>
            <a:endParaRPr lang="fr-FR"/>
          </a:p>
        </p:txBody>
      </p:sp>
    </p:spTree>
    <p:extLst>
      <p:ext uri="{BB962C8B-B14F-4D97-AF65-F5344CB8AC3E}">
        <p14:creationId xmlns:p14="http://schemas.microsoft.com/office/powerpoint/2010/main" val="2981611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smtClean="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6</a:t>
            </a:fld>
            <a:endParaRPr lang="fr-FR"/>
          </a:p>
        </p:txBody>
      </p:sp>
    </p:spTree>
    <p:extLst>
      <p:ext uri="{BB962C8B-B14F-4D97-AF65-F5344CB8AC3E}">
        <p14:creationId xmlns:p14="http://schemas.microsoft.com/office/powerpoint/2010/main" val="211265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t>Ce</a:t>
            </a:r>
            <a:r>
              <a:rPr lang="fr-FR" sz="1200" baseline="0" dirty="0" smtClean="0"/>
              <a:t> déficit résulte principalement des dépenses liées aux transports (rouge foncé), aux voyages (gris) et aux services divers aux entreprises (rouge clair). Ce dernier poste étant stable, on se concentrera sur les transports et les voyages. </a:t>
            </a:r>
          </a:p>
          <a:p>
            <a:endParaRPr lang="fr-FR" sz="1200" baseline="0" dirty="0" smtClean="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7</a:t>
            </a:fld>
            <a:endParaRPr lang="fr-FR"/>
          </a:p>
        </p:txBody>
      </p:sp>
    </p:spTree>
    <p:extLst>
      <p:ext uri="{BB962C8B-B14F-4D97-AF65-F5344CB8AC3E}">
        <p14:creationId xmlns:p14="http://schemas.microsoft.com/office/powerpoint/2010/main" val="4128840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smtClean="0"/>
              <a:t>Transports maritimes TM</a:t>
            </a:r>
            <a:r>
              <a:rPr lang="fr-FR" sz="1200" b="1" baseline="0" dirty="0" smtClean="0"/>
              <a:t> : </a:t>
            </a:r>
            <a:r>
              <a:rPr lang="fr-FR" sz="1200" b="1" dirty="0" smtClean="0"/>
              <a:t> </a:t>
            </a:r>
            <a:r>
              <a:rPr lang="fr-FR" sz="1200" b="1" baseline="0" dirty="0" smtClean="0"/>
              <a:t>Déficit de 23 mds après  21,6 mds</a:t>
            </a:r>
          </a:p>
          <a:p>
            <a:endParaRPr lang="fr-FR" sz="1200" dirty="0" smtClean="0"/>
          </a:p>
          <a:p>
            <a:r>
              <a:rPr lang="fr-FR" sz="1200" dirty="0" smtClean="0"/>
              <a:t>- Les</a:t>
            </a:r>
            <a:r>
              <a:rPr lang="fr-FR" sz="1200" baseline="0" dirty="0" smtClean="0"/>
              <a:t> volumes de NHC exportés ont été multipliés par 2,7 lié au repositionnement de Vale NC sur ce produit</a:t>
            </a:r>
          </a:p>
          <a:p>
            <a:r>
              <a:rPr lang="fr-FR" sz="1200" baseline="0" dirty="0" smtClean="0"/>
              <a:t>- Les ventes de minerais ont progressé de 16% en volume</a:t>
            </a:r>
          </a:p>
          <a:p>
            <a:r>
              <a:rPr lang="fr-FR" sz="1200" baseline="0" dirty="0" smtClean="0">
                <a:sym typeface="Wingdings" panose="05000000000000000000" pitchFamily="2" charset="2"/>
              </a:rPr>
              <a:t> </a:t>
            </a:r>
            <a:r>
              <a:rPr lang="fr-FR" sz="1200" baseline="0" dirty="0" smtClean="0"/>
              <a:t>Ces deux évolutions ont entrainé une hausse globale des volumes exportés et donc des services de transports maritimes</a:t>
            </a:r>
          </a:p>
          <a:p>
            <a:endParaRPr lang="fr-FR" sz="1200" baseline="0" dirty="0" smtClean="0"/>
          </a:p>
          <a:p>
            <a:r>
              <a:rPr lang="fr-FR" sz="1200" b="1" baseline="0" dirty="0" smtClean="0"/>
              <a:t>Transports aériens TA : Déficit de 4 mds après 6,7 mds</a:t>
            </a:r>
          </a:p>
          <a:p>
            <a:endParaRPr lang="fr-FR" sz="1200" baseline="0" dirty="0" smtClean="0"/>
          </a:p>
          <a:p>
            <a:pPr marL="171450" indent="-171450">
              <a:buFontTx/>
              <a:buChar char="-"/>
            </a:pPr>
            <a:r>
              <a:rPr lang="fr-FR" sz="1200" baseline="0" dirty="0" smtClean="0"/>
              <a:t>La NC a fermé ses frontières toute l’année à partir de mars 2020, vols en dérogation et au cas par cas</a:t>
            </a:r>
          </a:p>
          <a:p>
            <a:pPr marL="171450" indent="-171450">
              <a:buFontTx/>
              <a:buChar char="-"/>
            </a:pPr>
            <a:r>
              <a:rPr lang="fr-FR" sz="1200" baseline="0" dirty="0" smtClean="0"/>
              <a:t>Le trafic international s’est écroulé (170 000 passagers contre 570 000 en 2019) </a:t>
            </a:r>
          </a:p>
          <a:p>
            <a:pPr marL="171450" indent="-171450">
              <a:buFont typeface="Wingdings" panose="05000000000000000000" pitchFamily="2" charset="2"/>
              <a:buChar char="è"/>
            </a:pPr>
            <a:r>
              <a:rPr lang="fr-FR" sz="1200" baseline="0" dirty="0" smtClean="0">
                <a:sym typeface="Wingdings" panose="05000000000000000000" pitchFamily="2" charset="2"/>
              </a:rPr>
              <a:t>les résidents ont moins acheté de billets d’avions auprès d’opérateurs étrangers, </a:t>
            </a:r>
            <a:r>
              <a:rPr lang="fr-FR" sz="1200" baseline="0" dirty="0" err="1" smtClean="0">
                <a:sym typeface="Wingdings" panose="05000000000000000000" pitchFamily="2" charset="2"/>
              </a:rPr>
              <a:t>Aircalin</a:t>
            </a:r>
            <a:r>
              <a:rPr lang="fr-FR" sz="1200" baseline="0" dirty="0" smtClean="0">
                <a:sym typeface="Wingdings" panose="05000000000000000000" pitchFamily="2" charset="2"/>
              </a:rPr>
              <a:t> a moins dépensé en frais d’escale, en redevances sur trafic … </a:t>
            </a:r>
          </a:p>
          <a:p>
            <a:pPr marL="171450" indent="-171450">
              <a:buFont typeface="Wingdings" panose="05000000000000000000" pitchFamily="2" charset="2"/>
              <a:buChar char="è"/>
            </a:pPr>
            <a:r>
              <a:rPr lang="fr-FR" sz="1200" baseline="0" dirty="0" smtClean="0">
                <a:sym typeface="Wingdings" panose="05000000000000000000" pitchFamily="2" charset="2"/>
              </a:rPr>
              <a:t> la compagnie aérienne locale </a:t>
            </a:r>
            <a:r>
              <a:rPr lang="fr-FR" sz="1200" baseline="0" dirty="0" err="1" smtClean="0">
                <a:sym typeface="Wingdings" panose="05000000000000000000" pitchFamily="2" charset="2"/>
              </a:rPr>
              <a:t>Aircalin</a:t>
            </a:r>
            <a:r>
              <a:rPr lang="fr-FR" sz="1200" baseline="0" dirty="0" smtClean="0">
                <a:sym typeface="Wingdings" panose="05000000000000000000" pitchFamily="2" charset="2"/>
              </a:rPr>
              <a:t> a généré moins de recettes (moins de voyageurs étrangers ont acheté des billets d’avions auprès d’</a:t>
            </a:r>
            <a:r>
              <a:rPr lang="fr-FR" sz="1200" baseline="0" dirty="0" err="1" smtClean="0">
                <a:sym typeface="Wingdings" panose="05000000000000000000" pitchFamily="2" charset="2"/>
              </a:rPr>
              <a:t>Aircalin</a:t>
            </a:r>
            <a:r>
              <a:rPr lang="fr-FR" sz="1200" baseline="0" dirty="0" smtClean="0">
                <a:sym typeface="Wingdings" panose="05000000000000000000" pitchFamily="2" charset="2"/>
              </a:rPr>
              <a:t>)</a:t>
            </a:r>
          </a:p>
          <a:p>
            <a:pPr marL="171450" indent="-171450">
              <a:buFont typeface="Wingdings" panose="05000000000000000000" pitchFamily="2" charset="2"/>
              <a:buChar char="è"/>
            </a:pPr>
            <a:endParaRPr lang="fr-FR" sz="1200" baseline="0" dirty="0" smtClean="0">
              <a:sym typeface="Wingdings" panose="05000000000000000000" pitchFamily="2" charset="2"/>
            </a:endParaRPr>
          </a:p>
          <a:p>
            <a:pPr marL="171450" indent="-171450">
              <a:buFont typeface="Wingdings" panose="05000000000000000000" pitchFamily="2" charset="2"/>
              <a:buChar char="è"/>
            </a:pPr>
            <a:endParaRPr lang="fr-FR" sz="1200" baseline="0" dirty="0" smtClean="0">
              <a:sym typeface="Wingdings" panose="05000000000000000000" pitchFamily="2" charset="2"/>
            </a:endParaRPr>
          </a:p>
          <a:p>
            <a:pPr marL="0" indent="0">
              <a:buFont typeface="Wingdings" panose="05000000000000000000" pitchFamily="2" charset="2"/>
              <a:buNone/>
            </a:pPr>
            <a:r>
              <a:rPr lang="fr-FR" sz="1200" b="1" baseline="0" dirty="0" smtClean="0">
                <a:sym typeface="Wingdings" panose="05000000000000000000" pitchFamily="2" charset="2"/>
              </a:rPr>
              <a:t>Voyages : déficit stable à 4,8 mds </a:t>
            </a:r>
            <a:endParaRPr lang="fr-FR" sz="1200" b="0" baseline="0" dirty="0" smtClean="0">
              <a:sym typeface="Wingdings" panose="05000000000000000000" pitchFamily="2" charset="2"/>
            </a:endParaRPr>
          </a:p>
          <a:p>
            <a:pPr marL="0" indent="0">
              <a:buFont typeface="Wingdings" panose="05000000000000000000" pitchFamily="2" charset="2"/>
              <a:buNone/>
            </a:pPr>
            <a:r>
              <a:rPr lang="fr-FR" sz="1200" b="0" baseline="0" dirty="0" smtClean="0">
                <a:sym typeface="Wingdings" panose="05000000000000000000" pitchFamily="2" charset="2"/>
              </a:rPr>
              <a:t>Baisse de la fréquentation touristique en NC et des voyages à l’extérieur pour les calédoniens</a:t>
            </a:r>
            <a:r>
              <a:rPr lang="fr-FR" sz="1200" b="1" baseline="0" dirty="0" smtClean="0">
                <a:sym typeface="Wingdings" panose="05000000000000000000" pitchFamily="2" charset="2"/>
              </a:rPr>
              <a:t> </a:t>
            </a:r>
          </a:p>
          <a:p>
            <a:pPr marL="0" indent="0">
              <a:buFont typeface="Wingdings" panose="05000000000000000000" pitchFamily="2" charset="2"/>
              <a:buNone/>
            </a:pPr>
            <a:r>
              <a:rPr lang="fr-FR" sz="1200" b="0" baseline="0" dirty="0" smtClean="0">
                <a:sym typeface="Wingdings" panose="05000000000000000000" pitchFamily="2" charset="2"/>
              </a:rPr>
              <a:t>D’un côté : une baisse des recettes (dépenses des touristes en NC) de 14 mds et une baisse des dépenses (des calédoniens à l’étranger) de 14 mds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baseline="0" dirty="0" smtClean="0">
                <a:sym typeface="Wingdings" panose="05000000000000000000" pitchFamily="2" charset="2"/>
              </a:rPr>
              <a:t> </a:t>
            </a:r>
            <a:r>
              <a:rPr lang="fr-FR" sz="1200" baseline="0" dirty="0" smtClean="0"/>
              <a:t>La crise sanitaire impacte tout autant les entrées que les sorties de services de tourisme </a:t>
            </a:r>
          </a:p>
          <a:p>
            <a:pPr marL="0" indent="0">
              <a:buFont typeface="Wingdings" panose="05000000000000000000" pitchFamily="2" charset="2"/>
              <a:buNone/>
            </a:pPr>
            <a:endParaRPr lang="fr-FR" sz="1200" b="1" baseline="0" dirty="0" smtClean="0"/>
          </a:p>
          <a:p>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8</a:t>
            </a:fld>
            <a:endParaRPr lang="fr-FR"/>
          </a:p>
        </p:txBody>
      </p:sp>
    </p:spTree>
    <p:extLst>
      <p:ext uri="{BB962C8B-B14F-4D97-AF65-F5344CB8AC3E}">
        <p14:creationId xmlns:p14="http://schemas.microsoft.com/office/powerpoint/2010/main" val="2711833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t>Les</a:t>
            </a:r>
            <a:r>
              <a:rPr lang="fr-FR" sz="1200" baseline="0" dirty="0" smtClean="0"/>
              <a:t> importations se contractent plus que les exportations</a:t>
            </a:r>
          </a:p>
          <a:p>
            <a:r>
              <a:rPr lang="fr-FR" sz="1200" baseline="0" dirty="0" smtClean="0"/>
              <a:t>En conséquence, le taux de couverture augmente, atteignant 64% après 60% en 2019 (importants investissements avions, bus, palangriers)</a:t>
            </a:r>
            <a:endParaRPr lang="fr-FR" sz="1200" dirty="0"/>
          </a:p>
        </p:txBody>
      </p:sp>
      <p:sp>
        <p:nvSpPr>
          <p:cNvPr id="4" name="Espace réservé du numéro de diapositive 3"/>
          <p:cNvSpPr>
            <a:spLocks noGrp="1"/>
          </p:cNvSpPr>
          <p:nvPr>
            <p:ph type="sldNum" sz="quarter" idx="10"/>
          </p:nvPr>
        </p:nvSpPr>
        <p:spPr/>
        <p:txBody>
          <a:bodyPr/>
          <a:lstStyle/>
          <a:p>
            <a:fld id="{067DA8CE-D7D6-4454-B82F-8FE0EB434773}" type="slidenum">
              <a:rPr lang="fr-FR" smtClean="0"/>
              <a:t>9</a:t>
            </a:fld>
            <a:endParaRPr lang="fr-FR"/>
          </a:p>
        </p:txBody>
      </p:sp>
    </p:spTree>
    <p:extLst>
      <p:ext uri="{BB962C8B-B14F-4D97-AF65-F5344CB8AC3E}">
        <p14:creationId xmlns:p14="http://schemas.microsoft.com/office/powerpoint/2010/main" val="2722588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EOM - Diapositive de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7AAC6352-C658-7947-8911-7A58E32A727F}"/>
              </a:ext>
            </a:extLst>
          </p:cNvPr>
          <p:cNvPicPr>
            <a:picLocks/>
          </p:cNvPicPr>
          <p:nvPr userDrawn="1"/>
        </p:nvPicPr>
        <p:blipFill>
          <a:blip r:embed="rId2"/>
          <a:stretch>
            <a:fillRect/>
          </a:stretch>
        </p:blipFill>
        <p:spPr>
          <a:xfrm>
            <a:off x="0" y="-1288"/>
            <a:ext cx="12192000" cy="6859288"/>
          </a:xfrm>
          <a:prstGeom prst="rect">
            <a:avLst/>
          </a:prstGeom>
        </p:spPr>
      </p:pic>
      <p:sp>
        <p:nvSpPr>
          <p:cNvPr id="4" name="ZoneTexte 3">
            <a:extLst>
              <a:ext uri="{FF2B5EF4-FFF2-40B4-BE49-F238E27FC236}">
                <a16:creationId xmlns:a16="http://schemas.microsoft.com/office/drawing/2014/main" id="{1236BBEF-A072-2246-852E-2EB717C0375C}"/>
              </a:ext>
            </a:extLst>
          </p:cNvPr>
          <p:cNvSpPr txBox="1"/>
          <p:nvPr userDrawn="1"/>
        </p:nvSpPr>
        <p:spPr>
          <a:xfrm>
            <a:off x="10845482" y="6250968"/>
            <a:ext cx="1200149" cy="307777"/>
          </a:xfrm>
          <a:prstGeom prst="rect">
            <a:avLst/>
          </a:prstGeom>
          <a:noFill/>
        </p:spPr>
        <p:txBody>
          <a:bodyPr wrap="square" rtlCol="0">
            <a:spAutoFit/>
          </a:bodyPr>
          <a:lstStyle/>
          <a:p>
            <a:pPr algn="r"/>
            <a:r>
              <a:rPr lang="fr-FR" sz="1400" b="1" dirty="0" err="1">
                <a:solidFill>
                  <a:srgbClr val="942427"/>
                </a:solidFill>
                <a:latin typeface="Tahoma" panose="020B0604030504040204" pitchFamily="34" charset="0"/>
                <a:ea typeface="Tahoma" panose="020B0604030504040204" pitchFamily="34" charset="0"/>
                <a:cs typeface="Tahoma" panose="020B0604030504040204" pitchFamily="34" charset="0"/>
              </a:rPr>
              <a:t>ieom.fr</a:t>
            </a:r>
            <a:endParaRPr lang="fr-FR" sz="1400" b="1" dirty="0">
              <a:solidFill>
                <a:srgbClr val="942427"/>
              </a:solidFill>
              <a:latin typeface="Tahoma" panose="020B0604030504040204" pitchFamily="34" charset="0"/>
              <a:ea typeface="Tahoma" panose="020B0604030504040204" pitchFamily="34" charset="0"/>
              <a:cs typeface="Tahoma" panose="020B0604030504040204" pitchFamily="34" charset="0"/>
            </a:endParaRPr>
          </a:p>
        </p:txBody>
      </p:sp>
      <p:sp>
        <p:nvSpPr>
          <p:cNvPr id="6" name="Titre 1">
            <a:extLst>
              <a:ext uri="{FF2B5EF4-FFF2-40B4-BE49-F238E27FC236}">
                <a16:creationId xmlns:a16="http://schemas.microsoft.com/office/drawing/2014/main" id="{4165C955-4092-2C4F-AE2B-DFB19C85AA2A}"/>
              </a:ext>
            </a:extLst>
          </p:cNvPr>
          <p:cNvSpPr>
            <a:spLocks noGrp="1"/>
          </p:cNvSpPr>
          <p:nvPr>
            <p:ph type="ctrTitle" hasCustomPrompt="1"/>
          </p:nvPr>
        </p:nvSpPr>
        <p:spPr>
          <a:xfrm>
            <a:off x="4332550" y="805739"/>
            <a:ext cx="6512932" cy="1072818"/>
          </a:xfrm>
          <a:prstGeom prst="rect">
            <a:avLst/>
          </a:prstGeom>
        </p:spPr>
        <p:txBody>
          <a:bodyPr anchor="b">
            <a:normAutofit/>
          </a:bodyPr>
          <a:lstStyle>
            <a:lvl1pPr algn="l">
              <a:defRPr sz="3500">
                <a:solidFill>
                  <a:schemeClr val="bg1"/>
                </a:solidFill>
              </a:defRPr>
            </a:lvl1pPr>
          </a:lstStyle>
          <a:p>
            <a:r>
              <a:rPr lang="fr-FR" dirty="0"/>
              <a:t/>
            </a:r>
            <a:br>
              <a:rPr lang="fr-FR" dirty="0"/>
            </a:br>
            <a:r>
              <a:rPr lang="fr-FR" dirty="0"/>
              <a:t>Titre de la présentation</a:t>
            </a:r>
          </a:p>
        </p:txBody>
      </p:sp>
      <p:sp>
        <p:nvSpPr>
          <p:cNvPr id="8" name="Sous-titre 2">
            <a:extLst>
              <a:ext uri="{FF2B5EF4-FFF2-40B4-BE49-F238E27FC236}">
                <a16:creationId xmlns:a16="http://schemas.microsoft.com/office/drawing/2014/main" id="{A74B7CC1-90BF-AA41-9B48-27B0FF47E478}"/>
              </a:ext>
            </a:extLst>
          </p:cNvPr>
          <p:cNvSpPr>
            <a:spLocks noGrp="1"/>
          </p:cNvSpPr>
          <p:nvPr>
            <p:ph type="subTitle" idx="1" hasCustomPrompt="1"/>
          </p:nvPr>
        </p:nvSpPr>
        <p:spPr>
          <a:xfrm>
            <a:off x="630519" y="6217520"/>
            <a:ext cx="8271581" cy="341225"/>
          </a:xfrm>
          <a:prstGeom prst="rect">
            <a:avLst/>
          </a:prstGeom>
        </p:spPr>
        <p:txBody>
          <a:bodyPr>
            <a:noAutofit/>
          </a:bodyPr>
          <a:lstStyle>
            <a:lvl1pPr marL="0" indent="0" algn="l">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Tree>
    <p:extLst>
      <p:ext uri="{BB962C8B-B14F-4D97-AF65-F5344CB8AC3E}">
        <p14:creationId xmlns:p14="http://schemas.microsoft.com/office/powerpoint/2010/main" val="231605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EOM - Sommaire">
    <p:spTree>
      <p:nvGrpSpPr>
        <p:cNvPr id="1" name=""/>
        <p:cNvGrpSpPr/>
        <p:nvPr/>
      </p:nvGrpSpPr>
      <p:grpSpPr>
        <a:xfrm>
          <a:off x="0" y="0"/>
          <a:ext cx="0" cy="0"/>
          <a:chOff x="0" y="0"/>
          <a:chExt cx="0" cy="0"/>
        </a:xfrm>
      </p:grpSpPr>
      <p:sp>
        <p:nvSpPr>
          <p:cNvPr id="8" name="Espace réservé du texte 16">
            <a:extLst>
              <a:ext uri="{FF2B5EF4-FFF2-40B4-BE49-F238E27FC236}">
                <a16:creationId xmlns:a16="http://schemas.microsoft.com/office/drawing/2014/main" id="{7A092243-DEF0-DC4C-80C4-17BC814D48CC}"/>
              </a:ext>
            </a:extLst>
          </p:cNvPr>
          <p:cNvSpPr>
            <a:spLocks noGrp="1"/>
          </p:cNvSpPr>
          <p:nvPr>
            <p:ph type="body" sz="quarter" idx="12" hasCustomPrompt="1"/>
          </p:nvPr>
        </p:nvSpPr>
        <p:spPr>
          <a:xfrm>
            <a:off x="720725" y="620689"/>
            <a:ext cx="5519291" cy="830998"/>
          </a:xfrm>
          <a:prstGeom prst="rect">
            <a:avLst/>
          </a:prstGeom>
        </p:spPr>
        <p:txBody>
          <a:bodyPr lIns="0" tIns="0" rIns="0" bIns="0">
            <a:normAutofit/>
          </a:bodyPr>
          <a:lstStyle>
            <a:lvl1pPr marL="0" indent="0">
              <a:buNone/>
              <a:defRPr sz="35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Sommaire / Titrage</a:t>
            </a:r>
          </a:p>
        </p:txBody>
      </p:sp>
      <p:sp>
        <p:nvSpPr>
          <p:cNvPr id="9" name="Espace réservé du texte 26">
            <a:extLst>
              <a:ext uri="{FF2B5EF4-FFF2-40B4-BE49-F238E27FC236}">
                <a16:creationId xmlns:a16="http://schemas.microsoft.com/office/drawing/2014/main" id="{29459BAD-C413-6944-8EEC-55B68C179A89}"/>
              </a:ext>
            </a:extLst>
          </p:cNvPr>
          <p:cNvSpPr>
            <a:spLocks noGrp="1"/>
          </p:cNvSpPr>
          <p:nvPr>
            <p:ph type="body" sz="quarter" idx="13" hasCustomPrompt="1"/>
          </p:nvPr>
        </p:nvSpPr>
        <p:spPr>
          <a:xfrm>
            <a:off x="720725" y="404813"/>
            <a:ext cx="5519291" cy="143867"/>
          </a:xfrm>
          <a:prstGeom prst="rect">
            <a:avLst/>
          </a:prstGeom>
        </p:spPr>
        <p:txBody>
          <a:bodyPr lIns="0" tIns="0" rIns="0" bIns="0"/>
          <a:lstStyle>
            <a:lvl1pPr marL="0" indent="0">
              <a:buNone/>
              <a:defRPr sz="12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Février 2021 / Date</a:t>
            </a:r>
          </a:p>
        </p:txBody>
      </p:sp>
      <p:sp>
        <p:nvSpPr>
          <p:cNvPr id="10" name="Espace réservé du texte 34">
            <a:extLst>
              <a:ext uri="{FF2B5EF4-FFF2-40B4-BE49-F238E27FC236}">
                <a16:creationId xmlns:a16="http://schemas.microsoft.com/office/drawing/2014/main" id="{46F2E5EF-1CA1-8C4B-AE43-AC0A4EDA6BAF}"/>
              </a:ext>
            </a:extLst>
          </p:cNvPr>
          <p:cNvSpPr>
            <a:spLocks noGrp="1"/>
          </p:cNvSpPr>
          <p:nvPr>
            <p:ph type="body" sz="quarter" idx="14" hasCustomPrompt="1"/>
          </p:nvPr>
        </p:nvSpPr>
        <p:spPr>
          <a:xfrm>
            <a:off x="720081" y="2745189"/>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11" name="Espace réservé du texte 34">
            <a:extLst>
              <a:ext uri="{FF2B5EF4-FFF2-40B4-BE49-F238E27FC236}">
                <a16:creationId xmlns:a16="http://schemas.microsoft.com/office/drawing/2014/main" id="{480EA1EB-B8F6-E043-AB81-20CC1438C177}"/>
              </a:ext>
            </a:extLst>
          </p:cNvPr>
          <p:cNvSpPr>
            <a:spLocks noGrp="1"/>
          </p:cNvSpPr>
          <p:nvPr>
            <p:ph type="body" sz="quarter" idx="16" hasCustomPrompt="1"/>
          </p:nvPr>
        </p:nvSpPr>
        <p:spPr>
          <a:xfrm>
            <a:off x="3215681" y="2711309"/>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12" name="Espace réservé du texte 34">
            <a:extLst>
              <a:ext uri="{FF2B5EF4-FFF2-40B4-BE49-F238E27FC236}">
                <a16:creationId xmlns:a16="http://schemas.microsoft.com/office/drawing/2014/main" id="{651DB9C2-4C7D-244C-88F7-65ED70C51DCD}"/>
              </a:ext>
            </a:extLst>
          </p:cNvPr>
          <p:cNvSpPr>
            <a:spLocks noGrp="1"/>
          </p:cNvSpPr>
          <p:nvPr>
            <p:ph type="body" sz="quarter" idx="21" hasCustomPrompt="1"/>
          </p:nvPr>
        </p:nvSpPr>
        <p:spPr>
          <a:xfrm>
            <a:off x="3215680" y="5050691"/>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13" name="Espace réservé du texte 4">
            <a:extLst>
              <a:ext uri="{FF2B5EF4-FFF2-40B4-BE49-F238E27FC236}">
                <a16:creationId xmlns:a16="http://schemas.microsoft.com/office/drawing/2014/main" id="{34987B9B-7F1B-1841-9709-04A011E3E656}"/>
              </a:ext>
            </a:extLst>
          </p:cNvPr>
          <p:cNvSpPr>
            <a:spLocks noGrp="1"/>
          </p:cNvSpPr>
          <p:nvPr>
            <p:ph type="body" sz="quarter" idx="22" hasCustomPrompt="1"/>
          </p:nvPr>
        </p:nvSpPr>
        <p:spPr>
          <a:xfrm>
            <a:off x="720080" y="3576706"/>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04</a:t>
            </a:r>
          </a:p>
        </p:txBody>
      </p:sp>
      <p:sp>
        <p:nvSpPr>
          <p:cNvPr id="14" name="Espace réservé du texte 34">
            <a:extLst>
              <a:ext uri="{FF2B5EF4-FFF2-40B4-BE49-F238E27FC236}">
                <a16:creationId xmlns:a16="http://schemas.microsoft.com/office/drawing/2014/main" id="{AAA39398-0584-A745-92E7-F574CC7D8006}"/>
              </a:ext>
            </a:extLst>
          </p:cNvPr>
          <p:cNvSpPr>
            <a:spLocks noGrp="1"/>
          </p:cNvSpPr>
          <p:nvPr>
            <p:ph type="body" sz="quarter" idx="23" hasCustomPrompt="1"/>
          </p:nvPr>
        </p:nvSpPr>
        <p:spPr>
          <a:xfrm>
            <a:off x="720080" y="3914997"/>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15" name="Espace réservé du texte 34">
            <a:extLst>
              <a:ext uri="{FF2B5EF4-FFF2-40B4-BE49-F238E27FC236}">
                <a16:creationId xmlns:a16="http://schemas.microsoft.com/office/drawing/2014/main" id="{C99504DA-EE94-D84B-992F-2BE957D82BF6}"/>
              </a:ext>
            </a:extLst>
          </p:cNvPr>
          <p:cNvSpPr>
            <a:spLocks noGrp="1"/>
          </p:cNvSpPr>
          <p:nvPr>
            <p:ph type="body" sz="quarter" idx="24" hasCustomPrompt="1"/>
          </p:nvPr>
        </p:nvSpPr>
        <p:spPr>
          <a:xfrm>
            <a:off x="3215680" y="3881117"/>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16" name="Espace réservé du texte 34">
            <a:extLst>
              <a:ext uri="{FF2B5EF4-FFF2-40B4-BE49-F238E27FC236}">
                <a16:creationId xmlns:a16="http://schemas.microsoft.com/office/drawing/2014/main" id="{F558EEC2-3AFD-3440-905F-251FF25EA0D7}"/>
              </a:ext>
            </a:extLst>
          </p:cNvPr>
          <p:cNvSpPr>
            <a:spLocks noGrp="1"/>
          </p:cNvSpPr>
          <p:nvPr>
            <p:ph type="body" sz="quarter" idx="28" hasCustomPrompt="1"/>
          </p:nvPr>
        </p:nvSpPr>
        <p:spPr>
          <a:xfrm>
            <a:off x="4607347" y="2746548"/>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17" name="Espace réservé du texte 34">
            <a:extLst>
              <a:ext uri="{FF2B5EF4-FFF2-40B4-BE49-F238E27FC236}">
                <a16:creationId xmlns:a16="http://schemas.microsoft.com/office/drawing/2014/main" id="{3C290F00-43BC-FC4F-99A3-4F26554F76AA}"/>
              </a:ext>
            </a:extLst>
          </p:cNvPr>
          <p:cNvSpPr>
            <a:spLocks noGrp="1"/>
          </p:cNvSpPr>
          <p:nvPr>
            <p:ph type="body" sz="quarter" idx="29" hasCustomPrompt="1"/>
          </p:nvPr>
        </p:nvSpPr>
        <p:spPr>
          <a:xfrm>
            <a:off x="7104112" y="2712668"/>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18" name="Espace réservé du texte 4">
            <a:extLst>
              <a:ext uri="{FF2B5EF4-FFF2-40B4-BE49-F238E27FC236}">
                <a16:creationId xmlns:a16="http://schemas.microsoft.com/office/drawing/2014/main" id="{CDDF9FB1-C160-0E42-A237-768F7C0EC3F9}"/>
              </a:ext>
            </a:extLst>
          </p:cNvPr>
          <p:cNvSpPr>
            <a:spLocks noGrp="1"/>
          </p:cNvSpPr>
          <p:nvPr>
            <p:ph type="body" sz="quarter" idx="30" hasCustomPrompt="1"/>
          </p:nvPr>
        </p:nvSpPr>
        <p:spPr>
          <a:xfrm>
            <a:off x="4607347" y="2408255"/>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02</a:t>
            </a:r>
          </a:p>
        </p:txBody>
      </p:sp>
      <p:sp>
        <p:nvSpPr>
          <p:cNvPr id="19" name="Espace réservé du texte 34">
            <a:extLst>
              <a:ext uri="{FF2B5EF4-FFF2-40B4-BE49-F238E27FC236}">
                <a16:creationId xmlns:a16="http://schemas.microsoft.com/office/drawing/2014/main" id="{2D75D405-BB1E-EA45-984C-3AF46D7CCCF5}"/>
              </a:ext>
            </a:extLst>
          </p:cNvPr>
          <p:cNvSpPr>
            <a:spLocks noGrp="1"/>
          </p:cNvSpPr>
          <p:nvPr>
            <p:ph type="body" sz="quarter" idx="31" hasCustomPrompt="1"/>
          </p:nvPr>
        </p:nvSpPr>
        <p:spPr>
          <a:xfrm>
            <a:off x="8424935" y="2746548"/>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20" name="Espace réservé du texte 34">
            <a:extLst>
              <a:ext uri="{FF2B5EF4-FFF2-40B4-BE49-F238E27FC236}">
                <a16:creationId xmlns:a16="http://schemas.microsoft.com/office/drawing/2014/main" id="{3D3D1C07-F948-7841-A048-69D188DE0CC0}"/>
              </a:ext>
            </a:extLst>
          </p:cNvPr>
          <p:cNvSpPr>
            <a:spLocks noGrp="1"/>
          </p:cNvSpPr>
          <p:nvPr>
            <p:ph type="body" sz="quarter" idx="32" hasCustomPrompt="1"/>
          </p:nvPr>
        </p:nvSpPr>
        <p:spPr>
          <a:xfrm>
            <a:off x="10920535" y="2712668"/>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21" name="Espace réservé du texte 4">
            <a:extLst>
              <a:ext uri="{FF2B5EF4-FFF2-40B4-BE49-F238E27FC236}">
                <a16:creationId xmlns:a16="http://schemas.microsoft.com/office/drawing/2014/main" id="{EED228A7-A1F3-B446-A1D8-F12A54E09F7A}"/>
              </a:ext>
            </a:extLst>
          </p:cNvPr>
          <p:cNvSpPr>
            <a:spLocks noGrp="1"/>
          </p:cNvSpPr>
          <p:nvPr>
            <p:ph type="body" sz="quarter" idx="33" hasCustomPrompt="1"/>
          </p:nvPr>
        </p:nvSpPr>
        <p:spPr>
          <a:xfrm>
            <a:off x="8424935" y="2408255"/>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03</a:t>
            </a:r>
          </a:p>
        </p:txBody>
      </p:sp>
      <p:sp>
        <p:nvSpPr>
          <p:cNvPr id="22" name="Espace réservé du texte 34">
            <a:extLst>
              <a:ext uri="{FF2B5EF4-FFF2-40B4-BE49-F238E27FC236}">
                <a16:creationId xmlns:a16="http://schemas.microsoft.com/office/drawing/2014/main" id="{2FC664FA-9CB2-A74E-A411-47BED39FD203}"/>
              </a:ext>
            </a:extLst>
          </p:cNvPr>
          <p:cNvSpPr>
            <a:spLocks noGrp="1"/>
          </p:cNvSpPr>
          <p:nvPr>
            <p:ph type="body" sz="quarter" idx="34" hasCustomPrompt="1"/>
          </p:nvPr>
        </p:nvSpPr>
        <p:spPr>
          <a:xfrm>
            <a:off x="4607347" y="3914997"/>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23" name="Espace réservé du texte 34">
            <a:extLst>
              <a:ext uri="{FF2B5EF4-FFF2-40B4-BE49-F238E27FC236}">
                <a16:creationId xmlns:a16="http://schemas.microsoft.com/office/drawing/2014/main" id="{80A4D999-D715-5448-8B0E-659D30478623}"/>
              </a:ext>
            </a:extLst>
          </p:cNvPr>
          <p:cNvSpPr>
            <a:spLocks noGrp="1"/>
          </p:cNvSpPr>
          <p:nvPr>
            <p:ph type="body" sz="quarter" idx="35" hasCustomPrompt="1"/>
          </p:nvPr>
        </p:nvSpPr>
        <p:spPr>
          <a:xfrm>
            <a:off x="7104112" y="3881117"/>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24" name="Espace réservé du texte 4">
            <a:extLst>
              <a:ext uri="{FF2B5EF4-FFF2-40B4-BE49-F238E27FC236}">
                <a16:creationId xmlns:a16="http://schemas.microsoft.com/office/drawing/2014/main" id="{4E917C10-BB5A-9943-BB92-D2514F2C054B}"/>
              </a:ext>
            </a:extLst>
          </p:cNvPr>
          <p:cNvSpPr>
            <a:spLocks noGrp="1"/>
          </p:cNvSpPr>
          <p:nvPr>
            <p:ph type="body" sz="quarter" idx="36" hasCustomPrompt="1"/>
          </p:nvPr>
        </p:nvSpPr>
        <p:spPr>
          <a:xfrm>
            <a:off x="4607347" y="3576704"/>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05</a:t>
            </a:r>
          </a:p>
        </p:txBody>
      </p:sp>
      <p:sp>
        <p:nvSpPr>
          <p:cNvPr id="25" name="Espace réservé du texte 34">
            <a:extLst>
              <a:ext uri="{FF2B5EF4-FFF2-40B4-BE49-F238E27FC236}">
                <a16:creationId xmlns:a16="http://schemas.microsoft.com/office/drawing/2014/main" id="{C4D04CF1-F553-5D48-8376-4ADCBC73BB4C}"/>
              </a:ext>
            </a:extLst>
          </p:cNvPr>
          <p:cNvSpPr>
            <a:spLocks noGrp="1"/>
          </p:cNvSpPr>
          <p:nvPr>
            <p:ph type="body" sz="quarter" idx="37" hasCustomPrompt="1"/>
          </p:nvPr>
        </p:nvSpPr>
        <p:spPr>
          <a:xfrm>
            <a:off x="4607347" y="5084571"/>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26" name="Espace réservé du texte 34">
            <a:extLst>
              <a:ext uri="{FF2B5EF4-FFF2-40B4-BE49-F238E27FC236}">
                <a16:creationId xmlns:a16="http://schemas.microsoft.com/office/drawing/2014/main" id="{1A7DE694-4973-AF4E-B66B-373545FBADDF}"/>
              </a:ext>
            </a:extLst>
          </p:cNvPr>
          <p:cNvSpPr>
            <a:spLocks noGrp="1"/>
          </p:cNvSpPr>
          <p:nvPr>
            <p:ph type="body" sz="quarter" idx="38" hasCustomPrompt="1"/>
          </p:nvPr>
        </p:nvSpPr>
        <p:spPr>
          <a:xfrm>
            <a:off x="7104112" y="5050691"/>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27" name="Espace réservé du texte 4">
            <a:extLst>
              <a:ext uri="{FF2B5EF4-FFF2-40B4-BE49-F238E27FC236}">
                <a16:creationId xmlns:a16="http://schemas.microsoft.com/office/drawing/2014/main" id="{1E882BAB-DD0D-094B-843F-323B79D858F9}"/>
              </a:ext>
            </a:extLst>
          </p:cNvPr>
          <p:cNvSpPr>
            <a:spLocks noGrp="1"/>
          </p:cNvSpPr>
          <p:nvPr>
            <p:ph type="body" sz="quarter" idx="39" hasCustomPrompt="1"/>
          </p:nvPr>
        </p:nvSpPr>
        <p:spPr>
          <a:xfrm>
            <a:off x="4607347" y="4746278"/>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08</a:t>
            </a:r>
          </a:p>
        </p:txBody>
      </p:sp>
      <p:sp>
        <p:nvSpPr>
          <p:cNvPr id="28" name="Espace réservé du texte 34">
            <a:extLst>
              <a:ext uri="{FF2B5EF4-FFF2-40B4-BE49-F238E27FC236}">
                <a16:creationId xmlns:a16="http://schemas.microsoft.com/office/drawing/2014/main" id="{5811C509-0DAA-C048-A477-B5B99C820B6A}"/>
              </a:ext>
            </a:extLst>
          </p:cNvPr>
          <p:cNvSpPr>
            <a:spLocks noGrp="1"/>
          </p:cNvSpPr>
          <p:nvPr>
            <p:ph type="body" sz="quarter" idx="40" hasCustomPrompt="1"/>
          </p:nvPr>
        </p:nvSpPr>
        <p:spPr>
          <a:xfrm>
            <a:off x="8424935" y="3909101"/>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29" name="Espace réservé du texte 34">
            <a:extLst>
              <a:ext uri="{FF2B5EF4-FFF2-40B4-BE49-F238E27FC236}">
                <a16:creationId xmlns:a16="http://schemas.microsoft.com/office/drawing/2014/main" id="{0FCF36C9-B5DB-A246-9AB2-35996F747FCA}"/>
              </a:ext>
            </a:extLst>
          </p:cNvPr>
          <p:cNvSpPr>
            <a:spLocks noGrp="1"/>
          </p:cNvSpPr>
          <p:nvPr>
            <p:ph type="body" sz="quarter" idx="41" hasCustomPrompt="1"/>
          </p:nvPr>
        </p:nvSpPr>
        <p:spPr>
          <a:xfrm>
            <a:off x="10920535" y="3875221"/>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30" name="Espace réservé du texte 4">
            <a:extLst>
              <a:ext uri="{FF2B5EF4-FFF2-40B4-BE49-F238E27FC236}">
                <a16:creationId xmlns:a16="http://schemas.microsoft.com/office/drawing/2014/main" id="{D8FCCE2A-A916-5E4F-B865-6CC75DF829CE}"/>
              </a:ext>
            </a:extLst>
          </p:cNvPr>
          <p:cNvSpPr>
            <a:spLocks noGrp="1"/>
          </p:cNvSpPr>
          <p:nvPr>
            <p:ph type="body" sz="quarter" idx="42" hasCustomPrompt="1"/>
          </p:nvPr>
        </p:nvSpPr>
        <p:spPr>
          <a:xfrm>
            <a:off x="8424935" y="3570808"/>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06</a:t>
            </a:r>
          </a:p>
        </p:txBody>
      </p:sp>
      <p:sp>
        <p:nvSpPr>
          <p:cNvPr id="31" name="Espace réservé du texte 34">
            <a:extLst>
              <a:ext uri="{FF2B5EF4-FFF2-40B4-BE49-F238E27FC236}">
                <a16:creationId xmlns:a16="http://schemas.microsoft.com/office/drawing/2014/main" id="{DB37B8AD-BD21-E94A-AF5C-312EA414FA31}"/>
              </a:ext>
            </a:extLst>
          </p:cNvPr>
          <p:cNvSpPr>
            <a:spLocks noGrp="1"/>
          </p:cNvSpPr>
          <p:nvPr>
            <p:ph type="body" sz="quarter" idx="43" hasCustomPrompt="1"/>
          </p:nvPr>
        </p:nvSpPr>
        <p:spPr>
          <a:xfrm>
            <a:off x="8424935" y="5078675"/>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32" name="Espace réservé du texte 34">
            <a:extLst>
              <a:ext uri="{FF2B5EF4-FFF2-40B4-BE49-F238E27FC236}">
                <a16:creationId xmlns:a16="http://schemas.microsoft.com/office/drawing/2014/main" id="{6BF0B017-B1A9-0644-AB5F-5C718A4525FB}"/>
              </a:ext>
            </a:extLst>
          </p:cNvPr>
          <p:cNvSpPr>
            <a:spLocks noGrp="1"/>
          </p:cNvSpPr>
          <p:nvPr>
            <p:ph type="body" sz="quarter" idx="44" hasCustomPrompt="1"/>
          </p:nvPr>
        </p:nvSpPr>
        <p:spPr>
          <a:xfrm>
            <a:off x="10920535" y="5044795"/>
            <a:ext cx="551384" cy="191545"/>
          </a:xfrm>
          <a:prstGeom prst="rect">
            <a:avLst/>
          </a:prstGeom>
        </p:spPr>
        <p:txBody>
          <a:bodyPr vert="horz" lIns="0" tIns="0" rIns="0" bIns="0" anchor="b" anchorCtr="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p.1</a:t>
            </a:r>
          </a:p>
        </p:txBody>
      </p:sp>
      <p:sp>
        <p:nvSpPr>
          <p:cNvPr id="33" name="Espace réservé du texte 4">
            <a:extLst>
              <a:ext uri="{FF2B5EF4-FFF2-40B4-BE49-F238E27FC236}">
                <a16:creationId xmlns:a16="http://schemas.microsoft.com/office/drawing/2014/main" id="{0A0032BB-3969-F64F-A9D2-FEEF0243E00A}"/>
              </a:ext>
            </a:extLst>
          </p:cNvPr>
          <p:cNvSpPr>
            <a:spLocks noGrp="1"/>
          </p:cNvSpPr>
          <p:nvPr>
            <p:ph type="body" sz="quarter" idx="45" hasCustomPrompt="1"/>
          </p:nvPr>
        </p:nvSpPr>
        <p:spPr>
          <a:xfrm>
            <a:off x="8424935" y="4740382"/>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09</a:t>
            </a:r>
          </a:p>
        </p:txBody>
      </p:sp>
      <p:sp>
        <p:nvSpPr>
          <p:cNvPr id="34" name="Espace réservé du texte 34">
            <a:extLst>
              <a:ext uri="{FF2B5EF4-FFF2-40B4-BE49-F238E27FC236}">
                <a16:creationId xmlns:a16="http://schemas.microsoft.com/office/drawing/2014/main" id="{F9A2CB82-A7F0-494D-9E4F-9C0E374959D3}"/>
              </a:ext>
            </a:extLst>
          </p:cNvPr>
          <p:cNvSpPr>
            <a:spLocks noGrp="1"/>
          </p:cNvSpPr>
          <p:nvPr>
            <p:ph type="body" sz="quarter" idx="46" hasCustomPrompt="1"/>
          </p:nvPr>
        </p:nvSpPr>
        <p:spPr>
          <a:xfrm>
            <a:off x="718915" y="5084571"/>
            <a:ext cx="2495600" cy="332397"/>
          </a:xfrm>
          <a:prstGeom prst="rect">
            <a:avLst/>
          </a:prstGeom>
        </p:spPr>
        <p:txBody>
          <a:bodyPr vert="horz" lIns="0" tIns="0" rIns="0" bIns="0" anchor="t"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1">
                <a:solidFill>
                  <a:schemeClr val="tx1"/>
                </a:solidFill>
                <a:latin typeface="Tahoma" panose="020B0604030504040204" pitchFamily="34" charset="0"/>
                <a:ea typeface="Tahoma" panose="020B0604030504040204" pitchFamily="34" charset="0"/>
                <a:cs typeface="Tahoma" panose="020B0604030504040204" pitchFamily="34" charset="0"/>
              </a:defRPr>
            </a:lvl1pPr>
            <a:lvl2pPr>
              <a:buSzPct val="80000"/>
              <a:defRPr sz="1400">
                <a:solidFill>
                  <a:srgbClr val="22536B"/>
                </a:solidFill>
                <a:latin typeface="Arial" panose="020B0604020202020204" pitchFamily="34" charset="0"/>
                <a:cs typeface="Arial" panose="020B0604020202020204" pitchFamily="34" charset="0"/>
              </a:defRPr>
            </a:lvl2pPr>
            <a:lvl5pPr marL="1828800" indent="0" algn="l">
              <a:buNone/>
              <a:defRPr sz="140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Titrage de la rubrique titrage de rubrique titrage de rubrique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pPr lvl="0"/>
            <a:endParaRPr lang="fr-FR" dirty="0"/>
          </a:p>
        </p:txBody>
      </p:sp>
      <p:sp>
        <p:nvSpPr>
          <p:cNvPr id="35" name="Espace réservé du texte 4">
            <a:extLst>
              <a:ext uri="{FF2B5EF4-FFF2-40B4-BE49-F238E27FC236}">
                <a16:creationId xmlns:a16="http://schemas.microsoft.com/office/drawing/2014/main" id="{462FF6F4-BD6E-1F44-8C73-B8E3904B2E04}"/>
              </a:ext>
            </a:extLst>
          </p:cNvPr>
          <p:cNvSpPr>
            <a:spLocks noGrp="1"/>
          </p:cNvSpPr>
          <p:nvPr>
            <p:ph type="body" sz="quarter" idx="47" hasCustomPrompt="1"/>
          </p:nvPr>
        </p:nvSpPr>
        <p:spPr>
          <a:xfrm>
            <a:off x="710676" y="4754783"/>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07</a:t>
            </a:r>
          </a:p>
        </p:txBody>
      </p:sp>
      <p:sp>
        <p:nvSpPr>
          <p:cNvPr id="36" name="Espace réservé du texte 4">
            <a:extLst>
              <a:ext uri="{FF2B5EF4-FFF2-40B4-BE49-F238E27FC236}">
                <a16:creationId xmlns:a16="http://schemas.microsoft.com/office/drawing/2014/main" id="{B9D9022A-3DA9-2F4B-8603-56334BF451A8}"/>
              </a:ext>
            </a:extLst>
          </p:cNvPr>
          <p:cNvSpPr>
            <a:spLocks noGrp="1"/>
          </p:cNvSpPr>
          <p:nvPr>
            <p:ph type="body" sz="quarter" idx="48" hasCustomPrompt="1"/>
          </p:nvPr>
        </p:nvSpPr>
        <p:spPr>
          <a:xfrm>
            <a:off x="720080" y="2407662"/>
            <a:ext cx="720725" cy="332397"/>
          </a:xfrm>
          <a:prstGeom prst="rect">
            <a:avLst/>
          </a:prstGeom>
        </p:spPr>
        <p:txBody>
          <a:bodyPr lIns="0" tIns="0" rIns="0" bIns="0"/>
          <a:lstStyle>
            <a:lvl1pPr marL="0" indent="0">
              <a:buNone/>
              <a:defRPr sz="24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01</a:t>
            </a:r>
          </a:p>
        </p:txBody>
      </p:sp>
      <p:sp>
        <p:nvSpPr>
          <p:cNvPr id="43" name="Sous-titre 2">
            <a:extLst>
              <a:ext uri="{FF2B5EF4-FFF2-40B4-BE49-F238E27FC236}">
                <a16:creationId xmlns:a16="http://schemas.microsoft.com/office/drawing/2014/main" id="{2E836ECD-8382-A04C-94DE-CACF379CA4EE}"/>
              </a:ext>
            </a:extLst>
          </p:cNvPr>
          <p:cNvSpPr>
            <a:spLocks noGrp="1"/>
          </p:cNvSpPr>
          <p:nvPr>
            <p:ph type="subTitle" idx="1" hasCustomPrompt="1"/>
          </p:nvPr>
        </p:nvSpPr>
        <p:spPr>
          <a:xfrm>
            <a:off x="589544" y="6484717"/>
            <a:ext cx="8271581" cy="317466"/>
          </a:xfrm>
          <a:prstGeom prst="rect">
            <a:avLst/>
          </a:prstGeom>
        </p:spPr>
        <p:txBody>
          <a:bodyPr>
            <a:noAutofit/>
          </a:bodyPr>
          <a:lstStyle>
            <a:lvl1pPr marL="0" indent="0" algn="l">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Tree>
    <p:extLst>
      <p:ext uri="{BB962C8B-B14F-4D97-AF65-F5344CB8AC3E}">
        <p14:creationId xmlns:p14="http://schemas.microsoft.com/office/powerpoint/2010/main" val="252835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EOM - Rubriqu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16E7A7A-2DB8-3345-9297-70F04C44A61E}"/>
              </a:ext>
            </a:extLst>
          </p:cNvPr>
          <p:cNvPicPr>
            <a:picLocks noChangeAspect="1"/>
          </p:cNvPicPr>
          <p:nvPr userDrawn="1"/>
        </p:nvPicPr>
        <p:blipFill>
          <a:blip r:embed="rId2"/>
          <a:stretch>
            <a:fillRect/>
          </a:stretch>
        </p:blipFill>
        <p:spPr>
          <a:xfrm>
            <a:off x="0" y="-645"/>
            <a:ext cx="12191335" cy="6858645"/>
          </a:xfrm>
          <a:prstGeom prst="rect">
            <a:avLst/>
          </a:prstGeom>
        </p:spPr>
      </p:pic>
      <p:sp>
        <p:nvSpPr>
          <p:cNvPr id="5" name="Titre 1">
            <a:extLst>
              <a:ext uri="{FF2B5EF4-FFF2-40B4-BE49-F238E27FC236}">
                <a16:creationId xmlns:a16="http://schemas.microsoft.com/office/drawing/2014/main" id="{B8C836A9-246D-8A4F-8E73-0748F354814E}"/>
              </a:ext>
            </a:extLst>
          </p:cNvPr>
          <p:cNvSpPr>
            <a:spLocks noGrp="1"/>
          </p:cNvSpPr>
          <p:nvPr>
            <p:ph type="ctrTitle" hasCustomPrompt="1"/>
          </p:nvPr>
        </p:nvSpPr>
        <p:spPr>
          <a:xfrm>
            <a:off x="5050099" y="4234739"/>
            <a:ext cx="6846388" cy="1072818"/>
          </a:xfrm>
          <a:prstGeom prst="rect">
            <a:avLst/>
          </a:prstGeom>
        </p:spPr>
        <p:txBody>
          <a:bodyPr anchor="b">
            <a:normAutofit/>
          </a:bodyPr>
          <a:lstStyle>
            <a:lvl1pPr algn="l">
              <a:defRPr sz="4400">
                <a:solidFill>
                  <a:schemeClr val="bg1"/>
                </a:solidFill>
              </a:defRPr>
            </a:lvl1pPr>
          </a:lstStyle>
          <a:p>
            <a:r>
              <a:rPr lang="fr-FR" dirty="0"/>
              <a:t/>
            </a:r>
            <a:br>
              <a:rPr lang="fr-FR" dirty="0"/>
            </a:br>
            <a:r>
              <a:rPr lang="fr-FR" dirty="0"/>
              <a:t>Titre de la rubrique</a:t>
            </a:r>
          </a:p>
        </p:txBody>
      </p:sp>
      <p:pic>
        <p:nvPicPr>
          <p:cNvPr id="8" name="Image 7">
            <a:extLst>
              <a:ext uri="{FF2B5EF4-FFF2-40B4-BE49-F238E27FC236}">
                <a16:creationId xmlns:a16="http://schemas.microsoft.com/office/drawing/2014/main" id="{C94BAB67-0696-3941-91B2-C31A1046286F}"/>
              </a:ext>
            </a:extLst>
          </p:cNvPr>
          <p:cNvPicPr>
            <a:picLocks noChangeAspect="1"/>
          </p:cNvPicPr>
          <p:nvPr userDrawn="1"/>
        </p:nvPicPr>
        <p:blipFill>
          <a:blip r:embed="rId3"/>
          <a:stretch>
            <a:fillRect/>
          </a:stretch>
        </p:blipFill>
        <p:spPr>
          <a:xfrm>
            <a:off x="11009130" y="6075825"/>
            <a:ext cx="844953" cy="676896"/>
          </a:xfrm>
          <a:prstGeom prst="rect">
            <a:avLst/>
          </a:prstGeom>
        </p:spPr>
      </p:pic>
    </p:spTree>
    <p:extLst>
      <p:ext uri="{BB962C8B-B14F-4D97-AF65-F5344CB8AC3E}">
        <p14:creationId xmlns:p14="http://schemas.microsoft.com/office/powerpoint/2010/main" val="183651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EOM - Texte + imag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0A757A2-74CB-7347-B0FF-942C3CE5B3A9}"/>
              </a:ext>
            </a:extLst>
          </p:cNvPr>
          <p:cNvPicPr>
            <a:picLocks noChangeAspect="1"/>
          </p:cNvPicPr>
          <p:nvPr userDrawn="1"/>
        </p:nvPicPr>
        <p:blipFill>
          <a:blip r:embed="rId2"/>
          <a:stretch>
            <a:fillRect/>
          </a:stretch>
        </p:blipFill>
        <p:spPr>
          <a:xfrm>
            <a:off x="0" y="39170"/>
            <a:ext cx="12189706" cy="6818830"/>
          </a:xfrm>
          <a:prstGeom prst="rect">
            <a:avLst/>
          </a:prstGeom>
        </p:spPr>
      </p:pic>
      <p:sp>
        <p:nvSpPr>
          <p:cNvPr id="5" name="Espace réservé pour une image  2">
            <a:extLst>
              <a:ext uri="{FF2B5EF4-FFF2-40B4-BE49-F238E27FC236}">
                <a16:creationId xmlns:a16="http://schemas.microsoft.com/office/drawing/2014/main" id="{1DFDE572-DE05-6B43-9429-DCFDD1D684AF}"/>
              </a:ext>
            </a:extLst>
          </p:cNvPr>
          <p:cNvSpPr>
            <a:spLocks noGrp="1"/>
          </p:cNvSpPr>
          <p:nvPr>
            <p:ph type="pic" idx="11" hasCustomPrompt="1"/>
          </p:nvPr>
        </p:nvSpPr>
        <p:spPr>
          <a:xfrm>
            <a:off x="6411310" y="0"/>
            <a:ext cx="5780690" cy="5150069"/>
          </a:xfrm>
          <a:prstGeom prst="rect">
            <a:avLst/>
          </a:prstGeom>
        </p:spPr>
        <p:txBody>
          <a:bodyPr/>
          <a:lstStyle>
            <a:lvl1pPr marL="0" indent="0">
              <a:buNone/>
              <a:defRPr sz="1200" b="0" u="none">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Insérer une image. Pour l’ajuster : Format de l’image &gt; Section « Rogner » &gt; Ajuster</a:t>
            </a:r>
          </a:p>
        </p:txBody>
      </p:sp>
      <p:sp>
        <p:nvSpPr>
          <p:cNvPr id="8" name="Espace réservé du texte 2">
            <a:extLst>
              <a:ext uri="{FF2B5EF4-FFF2-40B4-BE49-F238E27FC236}">
                <a16:creationId xmlns:a16="http://schemas.microsoft.com/office/drawing/2014/main" id="{6EC9EFD2-10DD-BB4F-947B-40FA2C7B744F}"/>
              </a:ext>
            </a:extLst>
          </p:cNvPr>
          <p:cNvSpPr>
            <a:spLocks noGrp="1"/>
          </p:cNvSpPr>
          <p:nvPr>
            <p:ph type="body" sz="quarter" idx="20" hasCustomPrompt="1"/>
          </p:nvPr>
        </p:nvSpPr>
        <p:spPr>
          <a:xfrm>
            <a:off x="720081" y="2562774"/>
            <a:ext cx="3305382" cy="3164926"/>
          </a:xfrm>
          <a:prstGeom prst="rect">
            <a:avLst/>
          </a:prstGeom>
        </p:spPr>
        <p:txBody>
          <a:bodyPr lIns="0" tIns="0" rIns="0" bIns="0"/>
          <a:lstStyle>
            <a:lvl1pPr marL="0" indent="0">
              <a:lnSpc>
                <a:spcPct val="100000"/>
              </a:lnSpc>
              <a:buNone/>
              <a:defRPr sz="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nSpc>
                <a:spcPct val="100000"/>
              </a:lnSpc>
              <a:defRPr sz="1400" b="1">
                <a:solidFill>
                  <a:schemeClr val="tx1"/>
                </a:solidFill>
                <a:latin typeface="Arial" panose="020B0604020202020204" pitchFamily="34" charset="0"/>
                <a:cs typeface="Arial" panose="020B0604020202020204" pitchFamily="34" charset="0"/>
              </a:defRPr>
            </a:lvl2pPr>
          </a:lstStyle>
          <a:p>
            <a:pPr lvl="0"/>
            <a:r>
              <a:rPr lang="fr-FR" dirty="0"/>
              <a:t>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a:t>
            </a:r>
          </a:p>
        </p:txBody>
      </p:sp>
      <p:sp>
        <p:nvSpPr>
          <p:cNvPr id="11" name="Sous-titre 2">
            <a:extLst>
              <a:ext uri="{FF2B5EF4-FFF2-40B4-BE49-F238E27FC236}">
                <a16:creationId xmlns:a16="http://schemas.microsoft.com/office/drawing/2014/main" id="{BB7246B1-6351-6647-AC65-BD2DD9663CF5}"/>
              </a:ext>
            </a:extLst>
          </p:cNvPr>
          <p:cNvSpPr>
            <a:spLocks noGrp="1"/>
          </p:cNvSpPr>
          <p:nvPr>
            <p:ph type="subTitle" idx="1" hasCustomPrompt="1"/>
          </p:nvPr>
        </p:nvSpPr>
        <p:spPr>
          <a:xfrm>
            <a:off x="589544" y="6484717"/>
            <a:ext cx="8271581" cy="317466"/>
          </a:xfrm>
          <a:prstGeom prst="rect">
            <a:avLst/>
          </a:prstGeom>
        </p:spPr>
        <p:txBody>
          <a:bodyPr>
            <a:noAutofit/>
          </a:bodyPr>
          <a:lstStyle>
            <a:lvl1pPr marL="0" indent="0" algn="l">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12" name="Espace réservé du numéro de diapositive 6">
            <a:extLst>
              <a:ext uri="{FF2B5EF4-FFF2-40B4-BE49-F238E27FC236}">
                <a16:creationId xmlns:a16="http://schemas.microsoft.com/office/drawing/2014/main" id="{1F628D2A-BF62-6948-9642-EECE9CFBD46B}"/>
              </a:ext>
            </a:extLst>
          </p:cNvPr>
          <p:cNvSpPr txBox="1">
            <a:spLocks/>
          </p:cNvSpPr>
          <p:nvPr userDrawn="1"/>
        </p:nvSpPr>
        <p:spPr>
          <a:xfrm>
            <a:off x="8012929" y="6433917"/>
            <a:ext cx="1975792" cy="326578"/>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22CFBE-E18A-0446-9751-F29EEB3AB6B0}" type="slidenum">
              <a:rPr lang="fr-FR" sz="1000" b="1" smtClean="0">
                <a:solidFill>
                  <a:schemeClr val="bg1"/>
                </a:solidFill>
                <a:latin typeface="Tahoma" panose="020B0604030504040204" pitchFamily="34" charset="0"/>
                <a:ea typeface="Tahoma" panose="020B0604030504040204" pitchFamily="34" charset="0"/>
                <a:cs typeface="Tahoma" panose="020B0604030504040204" pitchFamily="34" charset="0"/>
              </a:rPr>
              <a:pPr algn="r"/>
              <a:t>‹N°›</a:t>
            </a:fld>
            <a:r>
              <a:rPr lang="fr-FR" sz="10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13" name="Espace réservé du texte 16">
            <a:extLst>
              <a:ext uri="{FF2B5EF4-FFF2-40B4-BE49-F238E27FC236}">
                <a16:creationId xmlns:a16="http://schemas.microsoft.com/office/drawing/2014/main" id="{8FBF2882-D7F2-124E-BBB3-6C514584183A}"/>
              </a:ext>
            </a:extLst>
          </p:cNvPr>
          <p:cNvSpPr>
            <a:spLocks noGrp="1"/>
          </p:cNvSpPr>
          <p:nvPr>
            <p:ph type="body" sz="quarter" idx="12" hasCustomPrompt="1"/>
          </p:nvPr>
        </p:nvSpPr>
        <p:spPr>
          <a:xfrm>
            <a:off x="720725" y="620689"/>
            <a:ext cx="5522420" cy="830998"/>
          </a:xfrm>
          <a:prstGeom prst="rect">
            <a:avLst/>
          </a:prstGeom>
        </p:spPr>
        <p:txBody>
          <a:bodyPr lIns="0" tIns="0" rIns="0" bIns="0">
            <a:normAutofit/>
          </a:bodyPr>
          <a:lstStyle>
            <a:lvl1pPr marL="0" indent="0">
              <a:buNone/>
              <a:defRPr sz="35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Titre de la slide</a:t>
            </a:r>
          </a:p>
        </p:txBody>
      </p:sp>
      <p:sp>
        <p:nvSpPr>
          <p:cNvPr id="14" name="Espace réservé du texte 26">
            <a:extLst>
              <a:ext uri="{FF2B5EF4-FFF2-40B4-BE49-F238E27FC236}">
                <a16:creationId xmlns:a16="http://schemas.microsoft.com/office/drawing/2014/main" id="{82BE7B92-6651-AD43-B91D-BD8C8C82EDA1}"/>
              </a:ext>
            </a:extLst>
          </p:cNvPr>
          <p:cNvSpPr>
            <a:spLocks noGrp="1"/>
          </p:cNvSpPr>
          <p:nvPr>
            <p:ph type="body" sz="quarter" idx="13" hasCustomPrompt="1"/>
          </p:nvPr>
        </p:nvSpPr>
        <p:spPr>
          <a:xfrm>
            <a:off x="720725" y="380321"/>
            <a:ext cx="5522420" cy="184552"/>
          </a:xfrm>
          <a:prstGeom prst="rect">
            <a:avLst/>
          </a:prstGeom>
        </p:spPr>
        <p:txBody>
          <a:bodyPr lIns="0" tIns="0" rIns="0" bIns="0"/>
          <a:lstStyle>
            <a:lvl1pPr marL="0" indent="0">
              <a:buNone/>
              <a:defRPr sz="12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01. Titre de la rubrique</a:t>
            </a:r>
          </a:p>
        </p:txBody>
      </p:sp>
      <p:sp>
        <p:nvSpPr>
          <p:cNvPr id="16" name="Espace réservé du texte 16">
            <a:extLst>
              <a:ext uri="{FF2B5EF4-FFF2-40B4-BE49-F238E27FC236}">
                <a16:creationId xmlns:a16="http://schemas.microsoft.com/office/drawing/2014/main" id="{0552EAA3-6632-374A-8FFD-13461236AADF}"/>
              </a:ext>
            </a:extLst>
          </p:cNvPr>
          <p:cNvSpPr>
            <a:spLocks noGrp="1"/>
          </p:cNvSpPr>
          <p:nvPr>
            <p:ph type="body" sz="quarter" idx="21" hasCustomPrompt="1"/>
          </p:nvPr>
        </p:nvSpPr>
        <p:spPr>
          <a:xfrm>
            <a:off x="720724" y="1902441"/>
            <a:ext cx="3304739" cy="462387"/>
          </a:xfrm>
          <a:prstGeom prst="rect">
            <a:avLst/>
          </a:prstGeom>
        </p:spPr>
        <p:txBody>
          <a:bodyPr lIns="0" tIns="0" rIns="0" bIns="0">
            <a:normAutofit/>
          </a:bodyPr>
          <a:lstStyle>
            <a:lvl1pPr marL="0" indent="0">
              <a:buNone/>
              <a:defRPr sz="20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Sous-titre de section</a:t>
            </a:r>
          </a:p>
        </p:txBody>
      </p:sp>
      <p:pic>
        <p:nvPicPr>
          <p:cNvPr id="17" name="Image 16">
            <a:extLst>
              <a:ext uri="{FF2B5EF4-FFF2-40B4-BE49-F238E27FC236}">
                <a16:creationId xmlns:a16="http://schemas.microsoft.com/office/drawing/2014/main" id="{B21655F9-27A3-8A49-89F5-91C24147F366}"/>
              </a:ext>
            </a:extLst>
          </p:cNvPr>
          <p:cNvPicPr>
            <a:picLocks noChangeAspect="1"/>
          </p:cNvPicPr>
          <p:nvPr userDrawn="1"/>
        </p:nvPicPr>
        <p:blipFill>
          <a:blip r:embed="rId3"/>
          <a:stretch>
            <a:fillRect/>
          </a:stretch>
        </p:blipFill>
        <p:spPr>
          <a:xfrm>
            <a:off x="11017809" y="6075825"/>
            <a:ext cx="844953" cy="676896"/>
          </a:xfrm>
          <a:prstGeom prst="rect">
            <a:avLst/>
          </a:prstGeom>
        </p:spPr>
      </p:pic>
    </p:spTree>
    <p:extLst>
      <p:ext uri="{BB962C8B-B14F-4D97-AF65-F5344CB8AC3E}">
        <p14:creationId xmlns:p14="http://schemas.microsoft.com/office/powerpoint/2010/main" val="2897388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EOM - Texte 2 colonnes">
    <p:spTree>
      <p:nvGrpSpPr>
        <p:cNvPr id="1" name=""/>
        <p:cNvGrpSpPr/>
        <p:nvPr/>
      </p:nvGrpSpPr>
      <p:grpSpPr>
        <a:xfrm>
          <a:off x="0" y="0"/>
          <a:ext cx="0" cy="0"/>
          <a:chOff x="0" y="0"/>
          <a:chExt cx="0" cy="0"/>
        </a:xfrm>
      </p:grpSpPr>
      <p:sp>
        <p:nvSpPr>
          <p:cNvPr id="11" name="Sous-titre 2">
            <a:extLst>
              <a:ext uri="{FF2B5EF4-FFF2-40B4-BE49-F238E27FC236}">
                <a16:creationId xmlns:a16="http://schemas.microsoft.com/office/drawing/2014/main" id="{BB7246B1-6351-6647-AC65-BD2DD9663CF5}"/>
              </a:ext>
            </a:extLst>
          </p:cNvPr>
          <p:cNvSpPr>
            <a:spLocks noGrp="1"/>
          </p:cNvSpPr>
          <p:nvPr>
            <p:ph type="subTitle" idx="1" hasCustomPrompt="1"/>
          </p:nvPr>
        </p:nvSpPr>
        <p:spPr>
          <a:xfrm>
            <a:off x="589544" y="6484717"/>
            <a:ext cx="8271581" cy="317466"/>
          </a:xfrm>
          <a:prstGeom prst="rect">
            <a:avLst/>
          </a:prstGeom>
        </p:spPr>
        <p:txBody>
          <a:bodyPr>
            <a:noAutofit/>
          </a:bodyPr>
          <a:lstStyle>
            <a:lvl1pPr marL="0" indent="0" algn="l">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12" name="Espace réservé du numéro de diapositive 6">
            <a:extLst>
              <a:ext uri="{FF2B5EF4-FFF2-40B4-BE49-F238E27FC236}">
                <a16:creationId xmlns:a16="http://schemas.microsoft.com/office/drawing/2014/main" id="{1F628D2A-BF62-6948-9642-EECE9CFBD46B}"/>
              </a:ext>
            </a:extLst>
          </p:cNvPr>
          <p:cNvSpPr txBox="1">
            <a:spLocks/>
          </p:cNvSpPr>
          <p:nvPr userDrawn="1"/>
        </p:nvSpPr>
        <p:spPr>
          <a:xfrm>
            <a:off x="8012929" y="6433917"/>
            <a:ext cx="1975792" cy="326578"/>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22CFBE-E18A-0446-9751-F29EEB3AB6B0}" type="slidenum">
              <a:rPr lang="fr-FR" sz="1000" b="1" smtClean="0">
                <a:solidFill>
                  <a:schemeClr val="bg1"/>
                </a:solidFill>
                <a:latin typeface="Tahoma" panose="020B0604030504040204" pitchFamily="34" charset="0"/>
                <a:ea typeface="Tahoma" panose="020B0604030504040204" pitchFamily="34" charset="0"/>
                <a:cs typeface="Tahoma" panose="020B0604030504040204" pitchFamily="34" charset="0"/>
              </a:rPr>
              <a:pPr algn="r"/>
              <a:t>‹N°›</a:t>
            </a:fld>
            <a:r>
              <a:rPr lang="fr-FR" sz="10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14" name="Espace réservé du texte 16">
            <a:extLst>
              <a:ext uri="{FF2B5EF4-FFF2-40B4-BE49-F238E27FC236}">
                <a16:creationId xmlns:a16="http://schemas.microsoft.com/office/drawing/2014/main" id="{8AE4DECD-D4F9-074B-B77E-A1C4FDE8A0CA}"/>
              </a:ext>
            </a:extLst>
          </p:cNvPr>
          <p:cNvSpPr>
            <a:spLocks noGrp="1"/>
          </p:cNvSpPr>
          <p:nvPr>
            <p:ph type="body" sz="quarter" idx="12" hasCustomPrompt="1"/>
          </p:nvPr>
        </p:nvSpPr>
        <p:spPr>
          <a:xfrm>
            <a:off x="720725" y="620689"/>
            <a:ext cx="8140400" cy="830998"/>
          </a:xfrm>
          <a:prstGeom prst="rect">
            <a:avLst/>
          </a:prstGeom>
        </p:spPr>
        <p:txBody>
          <a:bodyPr lIns="0" tIns="0" rIns="0" bIns="0">
            <a:normAutofit/>
          </a:bodyPr>
          <a:lstStyle>
            <a:lvl1pPr marL="0" indent="0">
              <a:buNone/>
              <a:defRPr sz="35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Titre de la slide</a:t>
            </a:r>
          </a:p>
        </p:txBody>
      </p:sp>
      <p:sp>
        <p:nvSpPr>
          <p:cNvPr id="15" name="Espace réservé du texte 26">
            <a:extLst>
              <a:ext uri="{FF2B5EF4-FFF2-40B4-BE49-F238E27FC236}">
                <a16:creationId xmlns:a16="http://schemas.microsoft.com/office/drawing/2014/main" id="{EB2B1426-35A9-8543-8D9A-1E57798D97F9}"/>
              </a:ext>
            </a:extLst>
          </p:cNvPr>
          <p:cNvSpPr>
            <a:spLocks noGrp="1"/>
          </p:cNvSpPr>
          <p:nvPr>
            <p:ph type="body" sz="quarter" idx="13" hasCustomPrompt="1"/>
          </p:nvPr>
        </p:nvSpPr>
        <p:spPr>
          <a:xfrm>
            <a:off x="720725" y="380321"/>
            <a:ext cx="8140400" cy="174188"/>
          </a:xfrm>
          <a:prstGeom prst="rect">
            <a:avLst/>
          </a:prstGeom>
        </p:spPr>
        <p:txBody>
          <a:bodyPr lIns="0" tIns="0" rIns="0" bIns="0"/>
          <a:lstStyle>
            <a:lvl1pPr marL="0" indent="0">
              <a:buNone/>
              <a:defRPr sz="12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01. Titre de la rubrique</a:t>
            </a:r>
          </a:p>
        </p:txBody>
      </p:sp>
      <p:sp>
        <p:nvSpPr>
          <p:cNvPr id="7" name="Espace réservé du texte 3">
            <a:extLst>
              <a:ext uri="{FF2B5EF4-FFF2-40B4-BE49-F238E27FC236}">
                <a16:creationId xmlns:a16="http://schemas.microsoft.com/office/drawing/2014/main" id="{7FC60B02-B7D4-CE48-83E3-97BA45D13D3B}"/>
              </a:ext>
            </a:extLst>
          </p:cNvPr>
          <p:cNvSpPr>
            <a:spLocks noGrp="1"/>
          </p:cNvSpPr>
          <p:nvPr>
            <p:ph type="body" sz="quarter" idx="16" hasCustomPrompt="1"/>
          </p:nvPr>
        </p:nvSpPr>
        <p:spPr>
          <a:xfrm>
            <a:off x="720081" y="1844825"/>
            <a:ext cx="5159894" cy="1223814"/>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Je suis un sous-titre je suis un sous-titre je suis un sous-titre je suis un sous-titre je suis un sous-titre je suis un sous-titre</a:t>
            </a:r>
          </a:p>
          <a:p>
            <a:pPr lvl="0"/>
            <a:endParaRPr lang="fr-FR" dirty="0"/>
          </a:p>
        </p:txBody>
      </p:sp>
      <p:sp>
        <p:nvSpPr>
          <p:cNvPr id="8" name="Espace réservé du texte 2">
            <a:extLst>
              <a:ext uri="{FF2B5EF4-FFF2-40B4-BE49-F238E27FC236}">
                <a16:creationId xmlns:a16="http://schemas.microsoft.com/office/drawing/2014/main" id="{4CB34DEF-ABFE-9146-B933-FDDA9608C5A8}"/>
              </a:ext>
            </a:extLst>
          </p:cNvPr>
          <p:cNvSpPr>
            <a:spLocks noGrp="1"/>
          </p:cNvSpPr>
          <p:nvPr>
            <p:ph type="body" sz="quarter" idx="20" hasCustomPrompt="1"/>
          </p:nvPr>
        </p:nvSpPr>
        <p:spPr>
          <a:xfrm>
            <a:off x="720080" y="3233336"/>
            <a:ext cx="5159895" cy="2259040"/>
          </a:xfrm>
          <a:prstGeom prst="rect">
            <a:avLst/>
          </a:prstGeom>
        </p:spPr>
        <p:txBody>
          <a:bodyPr lIns="0" tIns="0" rIns="0" bIns="0"/>
          <a:lstStyle>
            <a:lvl1pPr marL="0" indent="0">
              <a:lnSpc>
                <a:spcPct val="100000"/>
              </a:lnSpc>
              <a:buNone/>
              <a:defRPr sz="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a:t>
            </a:r>
          </a:p>
        </p:txBody>
      </p:sp>
      <p:sp>
        <p:nvSpPr>
          <p:cNvPr id="9" name="Espace réservé du texte 2">
            <a:extLst>
              <a:ext uri="{FF2B5EF4-FFF2-40B4-BE49-F238E27FC236}">
                <a16:creationId xmlns:a16="http://schemas.microsoft.com/office/drawing/2014/main" id="{BD0F04C1-E06A-7249-A527-53EA31E2B08C}"/>
              </a:ext>
            </a:extLst>
          </p:cNvPr>
          <p:cNvSpPr>
            <a:spLocks noGrp="1"/>
          </p:cNvSpPr>
          <p:nvPr>
            <p:ph type="body" sz="quarter" idx="21" hasCustomPrompt="1"/>
          </p:nvPr>
        </p:nvSpPr>
        <p:spPr>
          <a:xfrm>
            <a:off x="6312025" y="3233336"/>
            <a:ext cx="5159895" cy="2259040"/>
          </a:xfrm>
          <a:prstGeom prst="rect">
            <a:avLst/>
          </a:prstGeom>
        </p:spPr>
        <p:txBody>
          <a:bodyPr lIns="0" tIns="0" rIns="0" bIns="0"/>
          <a:lstStyle>
            <a:lvl1pPr marL="0" indent="0">
              <a:lnSpc>
                <a:spcPct val="100000"/>
              </a:lnSpc>
              <a:buNone/>
              <a:defRPr sz="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 je suis un texte courant</a:t>
            </a:r>
          </a:p>
        </p:txBody>
      </p:sp>
    </p:spTree>
    <p:extLst>
      <p:ext uri="{BB962C8B-B14F-4D97-AF65-F5344CB8AC3E}">
        <p14:creationId xmlns:p14="http://schemas.microsoft.com/office/powerpoint/2010/main" val="1619800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EOM - Image seu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C9F16-4D14-724E-A50B-ED265A22858C}"/>
              </a:ext>
            </a:extLst>
          </p:cNvPr>
          <p:cNvSpPr/>
          <p:nvPr userDrawn="1"/>
        </p:nvSpPr>
        <p:spPr>
          <a:xfrm>
            <a:off x="6310091" y="1451687"/>
            <a:ext cx="5299720" cy="392152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9" name="Espace réservé du texte 16">
            <a:extLst>
              <a:ext uri="{FF2B5EF4-FFF2-40B4-BE49-F238E27FC236}">
                <a16:creationId xmlns:a16="http://schemas.microsoft.com/office/drawing/2014/main" id="{7A8D0422-B556-3B4D-AF36-1B779ABC4853}"/>
              </a:ext>
            </a:extLst>
          </p:cNvPr>
          <p:cNvSpPr>
            <a:spLocks noGrp="1"/>
          </p:cNvSpPr>
          <p:nvPr>
            <p:ph type="body" sz="quarter" idx="12" hasCustomPrompt="1"/>
          </p:nvPr>
        </p:nvSpPr>
        <p:spPr>
          <a:xfrm>
            <a:off x="720725" y="620689"/>
            <a:ext cx="8140400" cy="830998"/>
          </a:xfrm>
          <a:prstGeom prst="rect">
            <a:avLst/>
          </a:prstGeom>
        </p:spPr>
        <p:txBody>
          <a:bodyPr lIns="0" tIns="0" rIns="0" bIns="0">
            <a:normAutofit/>
          </a:bodyPr>
          <a:lstStyle>
            <a:lvl1pPr marL="0" indent="0">
              <a:buNone/>
              <a:defRPr sz="35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Titre de la slide</a:t>
            </a:r>
          </a:p>
        </p:txBody>
      </p:sp>
      <p:sp>
        <p:nvSpPr>
          <p:cNvPr id="10" name="Espace réservé du texte 26">
            <a:extLst>
              <a:ext uri="{FF2B5EF4-FFF2-40B4-BE49-F238E27FC236}">
                <a16:creationId xmlns:a16="http://schemas.microsoft.com/office/drawing/2014/main" id="{E2680F98-6B5D-B54A-A13A-3A3B7850235B}"/>
              </a:ext>
            </a:extLst>
          </p:cNvPr>
          <p:cNvSpPr>
            <a:spLocks noGrp="1"/>
          </p:cNvSpPr>
          <p:nvPr>
            <p:ph type="body" sz="quarter" idx="13" hasCustomPrompt="1"/>
          </p:nvPr>
        </p:nvSpPr>
        <p:spPr>
          <a:xfrm>
            <a:off x="720725" y="380321"/>
            <a:ext cx="8140400" cy="174188"/>
          </a:xfrm>
          <a:prstGeom prst="rect">
            <a:avLst/>
          </a:prstGeom>
        </p:spPr>
        <p:txBody>
          <a:bodyPr lIns="0" tIns="0" rIns="0" bIns="0"/>
          <a:lstStyle>
            <a:lvl1pPr marL="0" indent="0">
              <a:buNone/>
              <a:defRPr sz="12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01. Titre de la rubrique</a:t>
            </a:r>
          </a:p>
        </p:txBody>
      </p:sp>
      <p:sp>
        <p:nvSpPr>
          <p:cNvPr id="11" name="Sous-titre 2">
            <a:extLst>
              <a:ext uri="{FF2B5EF4-FFF2-40B4-BE49-F238E27FC236}">
                <a16:creationId xmlns:a16="http://schemas.microsoft.com/office/drawing/2014/main" id="{BB7246B1-6351-6647-AC65-BD2DD9663CF5}"/>
              </a:ext>
            </a:extLst>
          </p:cNvPr>
          <p:cNvSpPr>
            <a:spLocks noGrp="1"/>
          </p:cNvSpPr>
          <p:nvPr>
            <p:ph type="subTitle" idx="1" hasCustomPrompt="1"/>
          </p:nvPr>
        </p:nvSpPr>
        <p:spPr>
          <a:xfrm>
            <a:off x="589544" y="6484717"/>
            <a:ext cx="8271581" cy="317466"/>
          </a:xfrm>
          <a:prstGeom prst="rect">
            <a:avLst/>
          </a:prstGeom>
        </p:spPr>
        <p:txBody>
          <a:bodyPr>
            <a:noAutofit/>
          </a:bodyPr>
          <a:lstStyle>
            <a:lvl1pPr marL="0" indent="0" algn="l">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12" name="Espace réservé du numéro de diapositive 6">
            <a:extLst>
              <a:ext uri="{FF2B5EF4-FFF2-40B4-BE49-F238E27FC236}">
                <a16:creationId xmlns:a16="http://schemas.microsoft.com/office/drawing/2014/main" id="{1F628D2A-BF62-6948-9642-EECE9CFBD46B}"/>
              </a:ext>
            </a:extLst>
          </p:cNvPr>
          <p:cNvSpPr txBox="1">
            <a:spLocks/>
          </p:cNvSpPr>
          <p:nvPr userDrawn="1"/>
        </p:nvSpPr>
        <p:spPr>
          <a:xfrm>
            <a:off x="8012929" y="6433917"/>
            <a:ext cx="1975792" cy="326578"/>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22CFBE-E18A-0446-9751-F29EEB3AB6B0}" type="slidenum">
              <a:rPr lang="fr-FR" sz="1000" b="1" smtClean="0">
                <a:solidFill>
                  <a:schemeClr val="bg1"/>
                </a:solidFill>
                <a:latin typeface="Tahoma" panose="020B0604030504040204" pitchFamily="34" charset="0"/>
                <a:ea typeface="Tahoma" panose="020B0604030504040204" pitchFamily="34" charset="0"/>
                <a:cs typeface="Tahoma" panose="020B0604030504040204" pitchFamily="34" charset="0"/>
              </a:rPr>
              <a:pPr algn="r"/>
              <a:t>‹N°›</a:t>
            </a:fld>
            <a:r>
              <a:rPr lang="fr-FR" sz="10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8" name="Espace réservé pour une image  2">
            <a:extLst>
              <a:ext uri="{FF2B5EF4-FFF2-40B4-BE49-F238E27FC236}">
                <a16:creationId xmlns:a16="http://schemas.microsoft.com/office/drawing/2014/main" id="{9F7A4A82-AF49-8944-8985-5391E0320B50}"/>
              </a:ext>
            </a:extLst>
          </p:cNvPr>
          <p:cNvSpPr>
            <a:spLocks noGrp="1"/>
          </p:cNvSpPr>
          <p:nvPr>
            <p:ph type="pic" sz="quarter" idx="19" hasCustomPrompt="1"/>
          </p:nvPr>
        </p:nvSpPr>
        <p:spPr>
          <a:xfrm>
            <a:off x="720725" y="1660182"/>
            <a:ext cx="10890250" cy="412906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fr-FR" dirty="0"/>
              <a:t>Insérer une image. Pour l’ajuster : Format de l’image &gt; Section « Rogner » &gt; Ajuster</a:t>
            </a:r>
          </a:p>
          <a:p>
            <a:endParaRPr lang="fr-FR" dirty="0"/>
          </a:p>
        </p:txBody>
      </p:sp>
      <p:sp>
        <p:nvSpPr>
          <p:cNvPr id="14" name="Espace réservé du texte 2">
            <a:extLst>
              <a:ext uri="{FF2B5EF4-FFF2-40B4-BE49-F238E27FC236}">
                <a16:creationId xmlns:a16="http://schemas.microsoft.com/office/drawing/2014/main" id="{3A2E776B-1F5B-D341-9290-D3650B02B746}"/>
              </a:ext>
            </a:extLst>
          </p:cNvPr>
          <p:cNvSpPr>
            <a:spLocks noGrp="1"/>
          </p:cNvSpPr>
          <p:nvPr>
            <p:ph type="body" sz="quarter" idx="20" hasCustomPrompt="1"/>
          </p:nvPr>
        </p:nvSpPr>
        <p:spPr>
          <a:xfrm>
            <a:off x="8966199" y="1244156"/>
            <a:ext cx="2642447" cy="317466"/>
          </a:xfrm>
          <a:prstGeom prst="rect">
            <a:avLst/>
          </a:prstGeom>
        </p:spPr>
        <p:txBody>
          <a:bodyPr lIns="0" tIns="0" rIns="0" bIns="0"/>
          <a:lstStyle>
            <a:lvl1pPr marL="0" indent="0" algn="r">
              <a:lnSpc>
                <a:spcPct val="100000"/>
              </a:lnSpc>
              <a:buNone/>
              <a:defRPr sz="105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nSpc>
                <a:spcPct val="100000"/>
              </a:lnSpc>
              <a:defRPr sz="1400" b="1">
                <a:solidFill>
                  <a:schemeClr val="tx1"/>
                </a:solidFill>
                <a:latin typeface="Arial" panose="020B0604020202020204" pitchFamily="34" charset="0"/>
                <a:cs typeface="Arial" panose="020B0604020202020204" pitchFamily="34" charset="0"/>
              </a:defRPr>
            </a:lvl2pPr>
          </a:lstStyle>
          <a:p>
            <a:pPr lvl="0"/>
            <a:r>
              <a:rPr lang="fr-FR" dirty="0"/>
              <a:t>Ajouter une légende </a:t>
            </a:r>
          </a:p>
        </p:txBody>
      </p:sp>
    </p:spTree>
    <p:extLst>
      <p:ext uri="{BB962C8B-B14F-4D97-AF65-F5344CB8AC3E}">
        <p14:creationId xmlns:p14="http://schemas.microsoft.com/office/powerpoint/2010/main" val="2076767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EOM - Texte + graphique/tableau/image/video">
    <p:spTree>
      <p:nvGrpSpPr>
        <p:cNvPr id="1" name=""/>
        <p:cNvGrpSpPr/>
        <p:nvPr/>
      </p:nvGrpSpPr>
      <p:grpSpPr>
        <a:xfrm>
          <a:off x="0" y="0"/>
          <a:ext cx="0" cy="0"/>
          <a:chOff x="0" y="0"/>
          <a:chExt cx="0" cy="0"/>
        </a:xfrm>
      </p:grpSpPr>
      <p:sp>
        <p:nvSpPr>
          <p:cNvPr id="8" name="Espace réservé du texte 2">
            <a:extLst>
              <a:ext uri="{FF2B5EF4-FFF2-40B4-BE49-F238E27FC236}">
                <a16:creationId xmlns:a16="http://schemas.microsoft.com/office/drawing/2014/main" id="{6EC9EFD2-10DD-BB4F-947B-40FA2C7B744F}"/>
              </a:ext>
            </a:extLst>
          </p:cNvPr>
          <p:cNvSpPr>
            <a:spLocks noGrp="1"/>
          </p:cNvSpPr>
          <p:nvPr>
            <p:ph type="body" sz="quarter" idx="20"/>
          </p:nvPr>
        </p:nvSpPr>
        <p:spPr>
          <a:xfrm>
            <a:off x="720080" y="2636727"/>
            <a:ext cx="5159895" cy="2259040"/>
          </a:xfrm>
          <a:prstGeom prst="rect">
            <a:avLst/>
          </a:prstGeom>
        </p:spPr>
        <p:txBody>
          <a:bodyPr lIns="0" tIns="0" rIns="0" bIns="0"/>
          <a:lstStyle>
            <a:lvl1pPr marL="0" indent="0">
              <a:lnSpc>
                <a:spcPct val="100000"/>
              </a:lnSpc>
              <a:buNone/>
              <a:defRPr sz="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nSpc>
                <a:spcPct val="100000"/>
              </a:lnSpc>
              <a:defRPr sz="1400" b="1">
                <a:solidFill>
                  <a:schemeClr val="tx1"/>
                </a:solidFill>
                <a:latin typeface="Arial" panose="020B0604020202020204" pitchFamily="34" charset="0"/>
                <a:cs typeface="Arial" panose="020B0604020202020204" pitchFamily="34" charset="0"/>
              </a:defRPr>
            </a:lvl2pPr>
          </a:lstStyle>
          <a:p>
            <a:pPr lvl="0"/>
            <a:endParaRPr lang="fr-FR" dirty="0"/>
          </a:p>
        </p:txBody>
      </p:sp>
      <p:sp>
        <p:nvSpPr>
          <p:cNvPr id="11" name="Sous-titre 2">
            <a:extLst>
              <a:ext uri="{FF2B5EF4-FFF2-40B4-BE49-F238E27FC236}">
                <a16:creationId xmlns:a16="http://schemas.microsoft.com/office/drawing/2014/main" id="{BB7246B1-6351-6647-AC65-BD2DD9663CF5}"/>
              </a:ext>
            </a:extLst>
          </p:cNvPr>
          <p:cNvSpPr>
            <a:spLocks noGrp="1"/>
          </p:cNvSpPr>
          <p:nvPr>
            <p:ph type="subTitle" idx="1" hasCustomPrompt="1"/>
          </p:nvPr>
        </p:nvSpPr>
        <p:spPr>
          <a:xfrm>
            <a:off x="589544" y="6484717"/>
            <a:ext cx="8271581" cy="317466"/>
          </a:xfrm>
          <a:prstGeom prst="rect">
            <a:avLst/>
          </a:prstGeom>
        </p:spPr>
        <p:txBody>
          <a:bodyPr>
            <a:noAutofit/>
          </a:bodyPr>
          <a:lstStyle>
            <a:lvl1pPr marL="0" indent="0" algn="l">
              <a:buNone/>
              <a:defRPr sz="1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de la présentation</a:t>
            </a:r>
          </a:p>
        </p:txBody>
      </p:sp>
      <p:sp>
        <p:nvSpPr>
          <p:cNvPr id="12" name="Espace réservé du numéro de diapositive 6">
            <a:extLst>
              <a:ext uri="{FF2B5EF4-FFF2-40B4-BE49-F238E27FC236}">
                <a16:creationId xmlns:a16="http://schemas.microsoft.com/office/drawing/2014/main" id="{1F628D2A-BF62-6948-9642-EECE9CFBD46B}"/>
              </a:ext>
            </a:extLst>
          </p:cNvPr>
          <p:cNvSpPr txBox="1">
            <a:spLocks/>
          </p:cNvSpPr>
          <p:nvPr userDrawn="1"/>
        </p:nvSpPr>
        <p:spPr>
          <a:xfrm>
            <a:off x="8012929" y="6433917"/>
            <a:ext cx="1975792" cy="326578"/>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22CFBE-E18A-0446-9751-F29EEB3AB6B0}" type="slidenum">
              <a:rPr lang="fr-FR" sz="1000" b="1" smtClean="0">
                <a:solidFill>
                  <a:schemeClr val="bg1"/>
                </a:solidFill>
                <a:latin typeface="Tahoma" panose="020B0604030504040204" pitchFamily="34" charset="0"/>
                <a:ea typeface="Tahoma" panose="020B0604030504040204" pitchFamily="34" charset="0"/>
                <a:cs typeface="Tahoma" panose="020B0604030504040204" pitchFamily="34" charset="0"/>
              </a:rPr>
              <a:pPr algn="r"/>
              <a:t>‹N°›</a:t>
            </a:fld>
            <a:r>
              <a:rPr lang="fr-FR" sz="10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13" name="Espace réservé du texte 16">
            <a:extLst>
              <a:ext uri="{FF2B5EF4-FFF2-40B4-BE49-F238E27FC236}">
                <a16:creationId xmlns:a16="http://schemas.microsoft.com/office/drawing/2014/main" id="{BE694728-D8C3-8441-9C83-B8C6E04619A7}"/>
              </a:ext>
            </a:extLst>
          </p:cNvPr>
          <p:cNvSpPr>
            <a:spLocks noGrp="1"/>
          </p:cNvSpPr>
          <p:nvPr>
            <p:ph type="body" sz="quarter" idx="12" hasCustomPrompt="1"/>
          </p:nvPr>
        </p:nvSpPr>
        <p:spPr>
          <a:xfrm>
            <a:off x="720725" y="620689"/>
            <a:ext cx="8140400" cy="830998"/>
          </a:xfrm>
          <a:prstGeom prst="rect">
            <a:avLst/>
          </a:prstGeom>
        </p:spPr>
        <p:txBody>
          <a:bodyPr lIns="0" tIns="0" rIns="0" bIns="0">
            <a:normAutofit/>
          </a:bodyPr>
          <a:lstStyle>
            <a:lvl1pPr marL="0" indent="0">
              <a:buNone/>
              <a:defRPr sz="3500" b="1">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Titre de la slide</a:t>
            </a:r>
          </a:p>
        </p:txBody>
      </p:sp>
      <p:sp>
        <p:nvSpPr>
          <p:cNvPr id="14" name="Espace réservé du texte 26">
            <a:extLst>
              <a:ext uri="{FF2B5EF4-FFF2-40B4-BE49-F238E27FC236}">
                <a16:creationId xmlns:a16="http://schemas.microsoft.com/office/drawing/2014/main" id="{E0A27134-A30E-BF49-9E53-DCF5F3FAF000}"/>
              </a:ext>
            </a:extLst>
          </p:cNvPr>
          <p:cNvSpPr>
            <a:spLocks noGrp="1"/>
          </p:cNvSpPr>
          <p:nvPr>
            <p:ph type="body" sz="quarter" idx="13" hasCustomPrompt="1"/>
          </p:nvPr>
        </p:nvSpPr>
        <p:spPr>
          <a:xfrm>
            <a:off x="720725" y="380321"/>
            <a:ext cx="8140400" cy="174188"/>
          </a:xfrm>
          <a:prstGeom prst="rect">
            <a:avLst/>
          </a:prstGeom>
        </p:spPr>
        <p:txBody>
          <a:bodyPr lIns="0" tIns="0" rIns="0" bIns="0"/>
          <a:lstStyle>
            <a:lvl1pPr marL="0" indent="0">
              <a:buNone/>
              <a:defRPr sz="12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01. Titre de la rubrique</a:t>
            </a:r>
          </a:p>
        </p:txBody>
      </p:sp>
      <p:sp>
        <p:nvSpPr>
          <p:cNvPr id="9" name="Content Placeholder 19">
            <a:extLst>
              <a:ext uri="{FF2B5EF4-FFF2-40B4-BE49-F238E27FC236}">
                <a16:creationId xmlns:a16="http://schemas.microsoft.com/office/drawing/2014/main" id="{625BB1BE-CD04-EA46-B4EC-7EC912D0E3C5}"/>
              </a:ext>
            </a:extLst>
          </p:cNvPr>
          <p:cNvSpPr>
            <a:spLocks noGrp="1"/>
          </p:cNvSpPr>
          <p:nvPr>
            <p:ph sz="quarter" idx="16" hasCustomPrompt="1"/>
          </p:nvPr>
        </p:nvSpPr>
        <p:spPr>
          <a:xfrm>
            <a:off x="6679554" y="1902441"/>
            <a:ext cx="4792364" cy="3825259"/>
          </a:xfrm>
          <a:prstGeom prst="rect">
            <a:avLst/>
          </a:prstGeom>
          <a:noFill/>
        </p:spPr>
        <p:txBody>
          <a:bodyPr>
            <a:noAutofit/>
          </a:bodyPr>
          <a:lstStyle>
            <a:lvl1pPr marL="0" indent="0">
              <a:buFontTx/>
              <a:buNone/>
              <a:defRPr sz="1200">
                <a:solidFill>
                  <a:schemeClr val="tx1"/>
                </a:solidFill>
                <a:latin typeface="Roboto Light"/>
                <a:cs typeface="Roboto Ligh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a:t>Insérer un graphique.</a:t>
            </a:r>
            <a:endParaRPr lang="en-JM" dirty="0"/>
          </a:p>
        </p:txBody>
      </p:sp>
      <p:sp>
        <p:nvSpPr>
          <p:cNvPr id="10" name="Espace réservé du texte 16">
            <a:extLst>
              <a:ext uri="{FF2B5EF4-FFF2-40B4-BE49-F238E27FC236}">
                <a16:creationId xmlns:a16="http://schemas.microsoft.com/office/drawing/2014/main" id="{948CCA32-5677-BC4E-B8FE-687B185E82C0}"/>
              </a:ext>
            </a:extLst>
          </p:cNvPr>
          <p:cNvSpPr>
            <a:spLocks noGrp="1"/>
          </p:cNvSpPr>
          <p:nvPr>
            <p:ph type="body" sz="quarter" idx="21" hasCustomPrompt="1"/>
          </p:nvPr>
        </p:nvSpPr>
        <p:spPr>
          <a:xfrm>
            <a:off x="720724" y="1902441"/>
            <a:ext cx="5159251" cy="374518"/>
          </a:xfrm>
          <a:prstGeom prst="rect">
            <a:avLst/>
          </a:prstGeom>
        </p:spPr>
        <p:txBody>
          <a:bodyPr lIns="0" tIns="0" rIns="0" bIns="0">
            <a:normAutofit/>
          </a:bodyPr>
          <a:lstStyle>
            <a:lvl1pPr marL="0" indent="0">
              <a:buNone/>
              <a:defRPr sz="20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Sous-titre de section</a:t>
            </a:r>
          </a:p>
        </p:txBody>
      </p:sp>
    </p:spTree>
    <p:extLst>
      <p:ext uri="{BB962C8B-B14F-4D97-AF65-F5344CB8AC3E}">
        <p14:creationId xmlns:p14="http://schemas.microsoft.com/office/powerpoint/2010/main" val="3703659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EOM - 4e de couverture">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402C5998-EB04-B149-9019-B1C928099B23}"/>
              </a:ext>
            </a:extLst>
          </p:cNvPr>
          <p:cNvPicPr>
            <a:picLocks noChangeAspect="1"/>
          </p:cNvPicPr>
          <p:nvPr userDrawn="1"/>
        </p:nvPicPr>
        <p:blipFill>
          <a:blip r:embed="rId2"/>
          <a:stretch>
            <a:fillRect/>
          </a:stretch>
        </p:blipFill>
        <p:spPr>
          <a:xfrm>
            <a:off x="2474" y="0"/>
            <a:ext cx="12189526" cy="6859392"/>
          </a:xfrm>
          <a:prstGeom prst="rect">
            <a:avLst/>
          </a:prstGeom>
        </p:spPr>
      </p:pic>
    </p:spTree>
    <p:extLst>
      <p:ext uri="{BB962C8B-B14F-4D97-AF65-F5344CB8AC3E}">
        <p14:creationId xmlns:p14="http://schemas.microsoft.com/office/powerpoint/2010/main" val="1021500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04144CC-6153-0548-9DF7-1FBC4263668A}"/>
              </a:ext>
            </a:extLst>
          </p:cNvPr>
          <p:cNvPicPr>
            <a:picLocks/>
          </p:cNvPicPr>
          <p:nvPr userDrawn="1"/>
        </p:nvPicPr>
        <p:blipFill>
          <a:blip r:embed="rId10"/>
          <a:stretch>
            <a:fillRect/>
          </a:stretch>
        </p:blipFill>
        <p:spPr>
          <a:xfrm>
            <a:off x="2474" y="51"/>
            <a:ext cx="12189526" cy="6857949"/>
          </a:xfrm>
          <a:prstGeom prst="rect">
            <a:avLst/>
          </a:prstGeom>
        </p:spPr>
      </p:pic>
      <p:pic>
        <p:nvPicPr>
          <p:cNvPr id="8" name="Image 7">
            <a:extLst>
              <a:ext uri="{FF2B5EF4-FFF2-40B4-BE49-F238E27FC236}">
                <a16:creationId xmlns:a16="http://schemas.microsoft.com/office/drawing/2014/main" id="{BF125442-D7BE-C04D-A1E3-227DF8CA25A0}"/>
              </a:ext>
            </a:extLst>
          </p:cNvPr>
          <p:cNvPicPr>
            <a:picLocks noChangeAspect="1"/>
          </p:cNvPicPr>
          <p:nvPr userDrawn="1"/>
        </p:nvPicPr>
        <p:blipFill>
          <a:blip r:embed="rId11"/>
          <a:stretch>
            <a:fillRect/>
          </a:stretch>
        </p:blipFill>
        <p:spPr>
          <a:xfrm>
            <a:off x="11009130" y="6075825"/>
            <a:ext cx="844953" cy="676896"/>
          </a:xfrm>
          <a:prstGeom prst="rect">
            <a:avLst/>
          </a:prstGeom>
        </p:spPr>
      </p:pic>
      <p:pic>
        <p:nvPicPr>
          <p:cNvPr id="4" name="Image 3">
            <a:extLst>
              <a:ext uri="{FF2B5EF4-FFF2-40B4-BE49-F238E27FC236}">
                <a16:creationId xmlns:a16="http://schemas.microsoft.com/office/drawing/2014/main" id="{41974860-B556-254A-AB83-C3ABE0C43E7C}"/>
              </a:ext>
            </a:extLst>
          </p:cNvPr>
          <p:cNvPicPr>
            <a:picLocks noChangeAspect="1"/>
          </p:cNvPicPr>
          <p:nvPr userDrawn="1"/>
        </p:nvPicPr>
        <p:blipFill>
          <a:blip r:embed="rId12"/>
          <a:stretch>
            <a:fillRect/>
          </a:stretch>
        </p:blipFill>
        <p:spPr>
          <a:xfrm>
            <a:off x="11017809" y="6075825"/>
            <a:ext cx="844953" cy="676896"/>
          </a:xfrm>
          <a:prstGeom prst="rect">
            <a:avLst/>
          </a:prstGeom>
        </p:spPr>
      </p:pic>
    </p:spTree>
    <p:extLst>
      <p:ext uri="{BB962C8B-B14F-4D97-AF65-F5344CB8AC3E}">
        <p14:creationId xmlns:p14="http://schemas.microsoft.com/office/powerpoint/2010/main" val="102263439"/>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7" r:id="rId3"/>
    <p:sldLayoutId id="2147483685" r:id="rId4"/>
    <p:sldLayoutId id="2147483676" r:id="rId5"/>
    <p:sldLayoutId id="2147483677" r:id="rId6"/>
    <p:sldLayoutId id="2147483680" r:id="rId7"/>
    <p:sldLayoutId id="2147483681" r:id="rId8"/>
  </p:sldLayoutIdLst>
  <p:txStyles>
    <p:titleStyle>
      <a:lvl1pPr algn="l" defTabSz="914400" rtl="0" eaLnBrk="1" latinLnBrk="0" hangingPunct="1">
        <a:lnSpc>
          <a:spcPct val="90000"/>
        </a:lnSpc>
        <a:spcBef>
          <a:spcPct val="0"/>
        </a:spcBef>
        <a:buNone/>
        <a:defRPr sz="3200" b="1"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mailto:jean-david.naudet@ieom.nc"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www.ieom.nc/" TargetMode="External"/><Relationship Id="rId4" Type="http://schemas.openxmlformats.org/officeDocument/2006/relationships/hyperlink" Target="mailto:magali.ardoino@ieom.nc"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em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1659D2-4389-4A41-B587-F7D2F62DEE37}"/>
              </a:ext>
            </a:extLst>
          </p:cNvPr>
          <p:cNvSpPr>
            <a:spLocks noGrp="1"/>
          </p:cNvSpPr>
          <p:nvPr>
            <p:ph type="ctrTitle"/>
          </p:nvPr>
        </p:nvSpPr>
        <p:spPr/>
        <p:txBody>
          <a:bodyPr>
            <a:normAutofit fontScale="90000"/>
          </a:bodyPr>
          <a:lstStyle/>
          <a:p>
            <a:r>
              <a:rPr lang="fr-FR" dirty="0" smtClean="0"/>
              <a:t>La balance des paiements de la Nouvelle-Calédonie en 2020</a:t>
            </a:r>
            <a:endParaRPr lang="fr-FR" dirty="0"/>
          </a:p>
        </p:txBody>
      </p:sp>
      <p:sp>
        <p:nvSpPr>
          <p:cNvPr id="3" name="Sous-titre 2">
            <a:extLst>
              <a:ext uri="{FF2B5EF4-FFF2-40B4-BE49-F238E27FC236}">
                <a16:creationId xmlns:a16="http://schemas.microsoft.com/office/drawing/2014/main" id="{8E6E8DC0-D8DE-7941-910E-667BE37364AA}"/>
              </a:ext>
            </a:extLst>
          </p:cNvPr>
          <p:cNvSpPr>
            <a:spLocks noGrp="1"/>
          </p:cNvSpPr>
          <p:nvPr>
            <p:ph type="subTitle" idx="1"/>
          </p:nvPr>
        </p:nvSpPr>
        <p:spPr/>
        <p:txBody>
          <a:bodyPr/>
          <a:lstStyle/>
          <a:p>
            <a:r>
              <a:rPr lang="fr-FR" dirty="0" smtClean="0"/>
              <a:t>Agence de Nouméa – Service Etudes</a:t>
            </a:r>
            <a:endParaRPr lang="fr-FR" dirty="0"/>
          </a:p>
        </p:txBody>
      </p:sp>
    </p:spTree>
    <p:extLst>
      <p:ext uri="{BB962C8B-B14F-4D97-AF65-F5344CB8AC3E}">
        <p14:creationId xmlns:p14="http://schemas.microsoft.com/office/powerpoint/2010/main" val="1120081541"/>
      </p:ext>
    </p:extLst>
  </p:cSld>
  <p:clrMapOvr>
    <a:masterClrMapping/>
  </p:clrMapOvr>
  <mc:AlternateContent xmlns:mc="http://schemas.openxmlformats.org/markup-compatibility/2006" xmlns:p14="http://schemas.microsoft.com/office/powerpoint/2010/main">
    <mc:Choice Requires="p14">
      <p:transition spd="slow" p14:dur="2000" advTm="5612"/>
    </mc:Choice>
    <mc:Fallback xmlns="">
      <p:transition spd="slow" advTm="561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Versements publics</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0" y="208993"/>
            <a:ext cx="12192000" cy="830998"/>
          </a:xfrm>
        </p:spPr>
        <p:txBody>
          <a:bodyPr anchor="ctr">
            <a:normAutofit/>
          </a:bodyPr>
          <a:lstStyle/>
          <a:p>
            <a:pPr algn="ctr"/>
            <a:r>
              <a:rPr lang="fr-FR" sz="2800" dirty="0" smtClean="0"/>
              <a:t>Des versements publics importants et globalement stables</a:t>
            </a:r>
            <a:endParaRPr lang="fr-FR" sz="2800" dirty="0"/>
          </a:p>
        </p:txBody>
      </p:sp>
      <p:sp>
        <p:nvSpPr>
          <p:cNvPr id="7" name="Espace réservé du contenu 2"/>
          <p:cNvSpPr txBox="1">
            <a:spLocks/>
          </p:cNvSpPr>
          <p:nvPr/>
        </p:nvSpPr>
        <p:spPr>
          <a:xfrm>
            <a:off x="143145" y="1039991"/>
            <a:ext cx="11849101" cy="21127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90000"/>
              <a:buFont typeface="Wingdings" pitchFamily="2" charset="2"/>
              <a:buChar char="q"/>
            </a:pPr>
            <a:r>
              <a:rPr lang="fr-FR" sz="1400" b="1" dirty="0">
                <a:latin typeface="Tahoma" pitchFamily="34" charset="0"/>
                <a:ea typeface="Tahoma" pitchFamily="34" charset="0"/>
                <a:cs typeface="Tahoma" pitchFamily="34" charset="0"/>
              </a:rPr>
              <a:t>V</a:t>
            </a:r>
            <a:r>
              <a:rPr lang="fr-FR" sz="1400" b="1" dirty="0" smtClean="0">
                <a:latin typeface="Tahoma" pitchFamily="34" charset="0"/>
                <a:ea typeface="Tahoma" pitchFamily="34" charset="0"/>
                <a:cs typeface="Tahoma" pitchFamily="34" charset="0"/>
              </a:rPr>
              <a:t>ersements publics bruts : 147,4 milliards XPF </a:t>
            </a:r>
            <a:r>
              <a:rPr lang="fr-FR" sz="1400" dirty="0" smtClean="0">
                <a:latin typeface="Tahoma" pitchFamily="34" charset="0"/>
                <a:ea typeface="Tahoma" pitchFamily="34" charset="0"/>
                <a:cs typeface="Tahoma" pitchFamily="34" charset="0"/>
              </a:rPr>
              <a:t>(148,5 milliards XPF en 2019)</a:t>
            </a:r>
          </a:p>
          <a:p>
            <a:pPr marL="685800" lvl="1" algn="just">
              <a:buFont typeface="Arial" panose="020B0604020202020204" pitchFamily="34" charset="0"/>
              <a:buChar char="•"/>
            </a:pPr>
            <a:r>
              <a:rPr lang="fr-FR" sz="1400" dirty="0">
                <a:latin typeface="Tahoma" panose="020B0604030504040204" pitchFamily="34" charset="0"/>
                <a:ea typeface="Tahoma" panose="020B0604030504040204" pitchFamily="34" charset="0"/>
                <a:cs typeface="Tahoma" panose="020B0604030504040204" pitchFamily="34" charset="0"/>
              </a:rPr>
              <a:t>Salaires nets, </a:t>
            </a:r>
            <a:r>
              <a:rPr lang="fr-FR" sz="1400" dirty="0" smtClean="0">
                <a:latin typeface="Tahoma" panose="020B0604030504040204" pitchFamily="34" charset="0"/>
                <a:ea typeface="Tahoma" panose="020B0604030504040204" pitchFamily="34" charset="0"/>
                <a:cs typeface="Tahoma" panose="020B0604030504040204" pitchFamily="34" charset="0"/>
              </a:rPr>
              <a:t>cotisations </a:t>
            </a:r>
            <a:r>
              <a:rPr lang="fr-FR" sz="1400" dirty="0">
                <a:latin typeface="Tahoma" panose="020B0604030504040204" pitchFamily="34" charset="0"/>
                <a:ea typeface="Tahoma" panose="020B0604030504040204" pitchFamily="34" charset="0"/>
                <a:cs typeface="Tahoma" panose="020B0604030504040204" pitchFamily="34" charset="0"/>
              </a:rPr>
              <a:t>sociales versées à des organismes calédoniens (CAFAT, CLR…), pensions</a:t>
            </a:r>
          </a:p>
          <a:p>
            <a:pPr marL="685800" lvl="1" algn="just">
              <a:buFont typeface="Arial" panose="020B0604020202020204" pitchFamily="34" charset="0"/>
              <a:buChar char="•"/>
            </a:pPr>
            <a:r>
              <a:rPr lang="fr-FR" sz="1400" dirty="0">
                <a:latin typeface="Tahoma" panose="020B0604030504040204" pitchFamily="34" charset="0"/>
                <a:ea typeface="Tahoma" panose="020B0604030504040204" pitchFamily="34" charset="0"/>
                <a:cs typeface="Tahoma" panose="020B0604030504040204" pitchFamily="34" charset="0"/>
              </a:rPr>
              <a:t>Dépenses de fonctionnement, d’investissement et d’intervention</a:t>
            </a:r>
          </a:p>
          <a:p>
            <a:pPr>
              <a:buSzPct val="90000"/>
              <a:buFont typeface="Wingdings" pitchFamily="2" charset="2"/>
              <a:buChar char="q"/>
            </a:pPr>
            <a:endParaRPr lang="fr-FR" sz="1400" dirty="0" smtClean="0">
              <a:latin typeface="Tahoma" pitchFamily="34" charset="0"/>
              <a:ea typeface="Tahoma" pitchFamily="34" charset="0"/>
              <a:cs typeface="Tahoma" pitchFamily="34" charset="0"/>
            </a:endParaRPr>
          </a:p>
          <a:p>
            <a:pPr>
              <a:buSzPct val="90000"/>
              <a:buFont typeface="Wingdings" pitchFamily="2" charset="2"/>
              <a:buChar char="q"/>
            </a:pPr>
            <a:r>
              <a:rPr lang="fr-FR" sz="1400" b="1" dirty="0">
                <a:latin typeface="Tahoma" pitchFamily="34" charset="0"/>
                <a:ea typeface="Tahoma" pitchFamily="34" charset="0"/>
                <a:cs typeface="Tahoma" pitchFamily="34" charset="0"/>
              </a:rPr>
              <a:t>V</a:t>
            </a:r>
            <a:r>
              <a:rPr lang="fr-FR" sz="1400" b="1" dirty="0" smtClean="0">
                <a:latin typeface="Tahoma" pitchFamily="34" charset="0"/>
                <a:ea typeface="Tahoma" pitchFamily="34" charset="0"/>
                <a:cs typeface="Tahoma" pitchFamily="34" charset="0"/>
              </a:rPr>
              <a:t>ersements publics nets :  126,5 milliards XPF </a:t>
            </a:r>
            <a:r>
              <a:rPr lang="fr-FR" sz="1400" dirty="0" smtClean="0">
                <a:latin typeface="Tahoma" pitchFamily="34" charset="0"/>
                <a:ea typeface="Tahoma" pitchFamily="34" charset="0"/>
                <a:cs typeface="Tahoma" pitchFamily="34" charset="0"/>
              </a:rPr>
              <a:t>(126,7 milliards XPF en 2019)</a:t>
            </a:r>
          </a:p>
          <a:p>
            <a:pPr>
              <a:buSzPct val="90000"/>
              <a:buFont typeface="Wingdings" pitchFamily="2" charset="2"/>
              <a:buChar char="q"/>
            </a:pPr>
            <a:r>
              <a:rPr lang="fr-FR" sz="1400" b="1" dirty="0" smtClean="0">
                <a:latin typeface="Tahoma" pitchFamily="34" charset="0"/>
                <a:ea typeface="Tahoma" pitchFamily="34" charset="0"/>
                <a:cs typeface="Tahoma" pitchFamily="34" charset="0"/>
              </a:rPr>
              <a:t>Versements publics/habitant </a:t>
            </a:r>
            <a:r>
              <a:rPr lang="fr-FR" sz="1400" dirty="0" smtClean="0">
                <a:latin typeface="Tahoma" pitchFamily="34" charset="0"/>
                <a:ea typeface="Tahoma" pitchFamily="34" charset="0"/>
                <a:cs typeface="Tahoma" pitchFamily="34" charset="0"/>
              </a:rPr>
              <a:t>: 470 000 XPF/</a:t>
            </a:r>
            <a:r>
              <a:rPr lang="fr-FR" sz="1400" dirty="0" err="1" smtClean="0">
                <a:latin typeface="Tahoma" pitchFamily="34" charset="0"/>
                <a:ea typeface="Tahoma" pitchFamily="34" charset="0"/>
                <a:cs typeface="Tahoma" pitchFamily="34" charset="0"/>
              </a:rPr>
              <a:t>hab</a:t>
            </a:r>
            <a:r>
              <a:rPr lang="fr-FR" sz="1400" dirty="0" smtClean="0">
                <a:latin typeface="Tahoma" pitchFamily="34" charset="0"/>
                <a:ea typeface="Tahoma" pitchFamily="34" charset="0"/>
                <a:cs typeface="Tahoma" pitchFamily="34" charset="0"/>
              </a:rPr>
              <a:t> en 2020</a:t>
            </a:r>
          </a:p>
          <a:p>
            <a:pPr>
              <a:buSzPct val="90000"/>
              <a:buFont typeface="Wingdings" pitchFamily="2" charset="2"/>
              <a:buChar char="q"/>
            </a:pPr>
            <a:endParaRPr lang="fr-FR" sz="14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400" dirty="0" smtClean="0">
              <a:latin typeface="Tahoma" pitchFamily="34" charset="0"/>
              <a:ea typeface="Tahoma" pitchFamily="34" charset="0"/>
              <a:cs typeface="Tahoma" pitchFamily="34" charset="0"/>
            </a:endParaRPr>
          </a:p>
          <a:p>
            <a:endParaRPr lang="fr-FR" sz="1400" dirty="0">
              <a:latin typeface="Tahoma" pitchFamily="34" charset="0"/>
              <a:ea typeface="Tahoma" pitchFamily="34" charset="0"/>
              <a:cs typeface="Tahoma" pitchFamily="34" charset="0"/>
            </a:endParaRPr>
          </a:p>
        </p:txBody>
      </p:sp>
      <p:sp>
        <p:nvSpPr>
          <p:cNvPr id="13" name="Espace réservé du contenu 2"/>
          <p:cNvSpPr txBox="1">
            <a:spLocks/>
          </p:cNvSpPr>
          <p:nvPr/>
        </p:nvSpPr>
        <p:spPr>
          <a:xfrm>
            <a:off x="8295447" y="2025813"/>
            <a:ext cx="3787370" cy="2343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200" dirty="0">
              <a:latin typeface="Tahoma" pitchFamily="34" charset="0"/>
              <a:ea typeface="Tahoma" pitchFamily="34" charset="0"/>
              <a:cs typeface="Tahoma" pitchFamily="34" charset="0"/>
            </a:endParaRPr>
          </a:p>
        </p:txBody>
      </p:sp>
      <p:pic>
        <p:nvPicPr>
          <p:cNvPr id="12" name="Imag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6475" y="2761811"/>
            <a:ext cx="5238750" cy="3424556"/>
          </a:xfrm>
          <a:prstGeom prst="rect">
            <a:avLst/>
          </a:prstGeom>
          <a:noFill/>
          <a:ln>
            <a:noFill/>
          </a:ln>
        </p:spPr>
      </p:pic>
      <p:pic>
        <p:nvPicPr>
          <p:cNvPr id="14" name="Imag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 y="2761811"/>
            <a:ext cx="5086350" cy="3415200"/>
          </a:xfrm>
          <a:prstGeom prst="rect">
            <a:avLst/>
          </a:prstGeom>
          <a:noFill/>
          <a:ln>
            <a:noFill/>
          </a:ln>
        </p:spPr>
      </p:pic>
    </p:spTree>
    <p:extLst>
      <p:ext uri="{BB962C8B-B14F-4D97-AF65-F5344CB8AC3E}">
        <p14:creationId xmlns:p14="http://schemas.microsoft.com/office/powerpoint/2010/main" val="1151984485"/>
      </p:ext>
    </p:extLst>
  </p:cSld>
  <p:clrMapOvr>
    <a:masterClrMapping/>
  </p:clrMapOvr>
  <mc:AlternateContent xmlns:mc="http://schemas.openxmlformats.org/markup-compatibility/2006" xmlns:p14="http://schemas.microsoft.com/office/powerpoint/2010/main">
    <mc:Choice Requires="p14">
      <p:transition spd="slow" p14:dur="2000" advTm="39595"/>
    </mc:Choice>
    <mc:Fallback xmlns="">
      <p:transition spd="slow" advTm="3959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financier</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352424" y="208992"/>
            <a:ext cx="11449051" cy="991157"/>
          </a:xfrm>
        </p:spPr>
        <p:txBody>
          <a:bodyPr anchor="ctr">
            <a:normAutofit/>
          </a:bodyPr>
          <a:lstStyle/>
          <a:p>
            <a:pPr algn="ctr"/>
            <a:r>
              <a:rPr lang="fr-FR" sz="2800" dirty="0" smtClean="0"/>
              <a:t>Investissements directs : </a:t>
            </a:r>
            <a:r>
              <a:rPr lang="fr-FR" sz="2800" dirty="0"/>
              <a:t>d</a:t>
            </a:r>
            <a:r>
              <a:rPr lang="fr-FR" sz="2800" dirty="0" smtClean="0"/>
              <a:t>es </a:t>
            </a:r>
            <a:r>
              <a:rPr lang="fr-FR" sz="2800" dirty="0"/>
              <a:t>flux de trésorerie au bénéfice des métallurgistes importants, mais plus modestes </a:t>
            </a:r>
          </a:p>
        </p:txBody>
      </p:sp>
      <p:sp>
        <p:nvSpPr>
          <p:cNvPr id="7" name="Espace réservé du contenu 2"/>
          <p:cNvSpPr txBox="1">
            <a:spLocks/>
          </p:cNvSpPr>
          <p:nvPr/>
        </p:nvSpPr>
        <p:spPr>
          <a:xfrm>
            <a:off x="76199" y="1345987"/>
            <a:ext cx="11849101" cy="14353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90000"/>
              <a:buFont typeface="Wingdings" pitchFamily="2" charset="2"/>
              <a:buChar char="q"/>
            </a:pPr>
            <a:r>
              <a:rPr lang="fr-FR" sz="1400" b="1" dirty="0" smtClean="0">
                <a:latin typeface="Tahoma" pitchFamily="34" charset="0"/>
                <a:ea typeface="Tahoma" pitchFamily="34" charset="0"/>
                <a:cs typeface="Tahoma" pitchFamily="34" charset="0"/>
              </a:rPr>
              <a:t>Entrées nettes de capitaux en NC : 54,4 milliards XPF (-15,4 milliards XPF par rapport à 2019)</a:t>
            </a:r>
          </a:p>
          <a:p>
            <a:pPr>
              <a:buSzPct val="90000"/>
              <a:buFont typeface="Wingdings" pitchFamily="2" charset="2"/>
              <a:buChar char="q"/>
            </a:pPr>
            <a:endParaRPr lang="fr-FR" sz="1400" b="1" dirty="0">
              <a:latin typeface="Tahoma" pitchFamily="34" charset="0"/>
              <a:ea typeface="Tahoma" pitchFamily="34" charset="0"/>
              <a:cs typeface="Tahoma" pitchFamily="34" charset="0"/>
            </a:endParaRPr>
          </a:p>
          <a:p>
            <a:pPr>
              <a:buSzPct val="90000"/>
              <a:buFont typeface="Wingdings" pitchFamily="2" charset="2"/>
              <a:buChar char="q"/>
            </a:pPr>
            <a:endParaRPr lang="fr-FR" sz="14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400" dirty="0" smtClean="0">
              <a:latin typeface="Tahoma" pitchFamily="34" charset="0"/>
              <a:ea typeface="Tahoma" pitchFamily="34" charset="0"/>
              <a:cs typeface="Tahoma" pitchFamily="34" charset="0"/>
            </a:endParaRPr>
          </a:p>
          <a:p>
            <a:endParaRPr lang="fr-FR" sz="1400" dirty="0">
              <a:latin typeface="Tahoma" pitchFamily="34" charset="0"/>
              <a:ea typeface="Tahoma" pitchFamily="34" charset="0"/>
              <a:cs typeface="Tahoma" pitchFamily="34" charset="0"/>
            </a:endParaRPr>
          </a:p>
        </p:txBody>
      </p:sp>
      <p:sp>
        <p:nvSpPr>
          <p:cNvPr id="13" name="Espace réservé du contenu 2"/>
          <p:cNvSpPr txBox="1">
            <a:spLocks/>
          </p:cNvSpPr>
          <p:nvPr/>
        </p:nvSpPr>
        <p:spPr>
          <a:xfrm>
            <a:off x="8295447" y="2025813"/>
            <a:ext cx="3787370" cy="2343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200" dirty="0">
              <a:latin typeface="Tahoma" pitchFamily="34" charset="0"/>
              <a:ea typeface="Tahoma" pitchFamily="34" charset="0"/>
              <a:cs typeface="Tahoma" pitchFamily="34" charset="0"/>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053" y="2038301"/>
            <a:ext cx="4637511" cy="3235627"/>
          </a:xfrm>
          <a:prstGeom prst="rect">
            <a:avLst/>
          </a:prstGeom>
        </p:spPr>
      </p:pic>
      <p:sp>
        <p:nvSpPr>
          <p:cNvPr id="9" name="Espace réservé du contenu 2"/>
          <p:cNvSpPr txBox="1">
            <a:spLocks/>
          </p:cNvSpPr>
          <p:nvPr/>
        </p:nvSpPr>
        <p:spPr>
          <a:xfrm>
            <a:off x="1071783" y="2655289"/>
            <a:ext cx="3925633" cy="108419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90000"/>
              <a:buNone/>
            </a:pPr>
            <a:r>
              <a:rPr lang="fr-FR" sz="1400" b="1" dirty="0" smtClean="0">
                <a:latin typeface="Tahoma" pitchFamily="34" charset="0"/>
                <a:ea typeface="Tahoma" pitchFamily="34" charset="0"/>
                <a:cs typeface="Tahoma" pitchFamily="34" charset="0"/>
              </a:rPr>
              <a:t>Investissements nets entrants</a:t>
            </a:r>
          </a:p>
          <a:p>
            <a:pPr marL="0" indent="0">
              <a:buSzPct val="90000"/>
              <a:buNone/>
            </a:pPr>
            <a:r>
              <a:rPr lang="fr-FR" sz="1400" dirty="0" smtClean="0">
                <a:latin typeface="Tahoma" pitchFamily="34" charset="0"/>
                <a:ea typeface="Tahoma" pitchFamily="34" charset="0"/>
                <a:cs typeface="Tahoma" pitchFamily="34" charset="0"/>
              </a:rPr>
              <a:t>60,2 milliards (-17,8 milliards XPF sur un an)</a:t>
            </a:r>
          </a:p>
          <a:p>
            <a:pPr marL="0" indent="0">
              <a:buSzPct val="90000"/>
              <a:buNone/>
            </a:pPr>
            <a:r>
              <a:rPr lang="fr-FR" sz="1400" dirty="0" smtClean="0">
                <a:latin typeface="Tahoma" pitchFamily="34" charset="0"/>
                <a:ea typeface="Tahoma" pitchFamily="34" charset="0"/>
                <a:cs typeface="Tahoma" pitchFamily="34" charset="0"/>
              </a:rPr>
              <a:t>Résultats nets des métallurgistes moins déficitaires qu’en 2019 (-136 mds contre -372 mds)</a:t>
            </a:r>
          </a:p>
          <a:p>
            <a:pPr>
              <a:buSzPct val="90000"/>
              <a:buFont typeface="Wingdings" pitchFamily="2" charset="2"/>
              <a:buChar char="q"/>
            </a:pPr>
            <a:endParaRPr lang="fr-FR" sz="1400" dirty="0">
              <a:latin typeface="Tahoma" pitchFamily="34" charset="0"/>
              <a:ea typeface="Tahoma" pitchFamily="34" charset="0"/>
              <a:cs typeface="Tahoma" pitchFamily="34" charset="0"/>
            </a:endParaRPr>
          </a:p>
          <a:p>
            <a:pPr>
              <a:buSzPct val="90000"/>
              <a:buFont typeface="Wingdings" pitchFamily="2" charset="2"/>
              <a:buChar char="q"/>
            </a:pPr>
            <a:endParaRPr lang="fr-FR" sz="14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400" dirty="0" smtClean="0">
              <a:latin typeface="Tahoma" pitchFamily="34" charset="0"/>
              <a:ea typeface="Tahoma" pitchFamily="34" charset="0"/>
              <a:cs typeface="Tahoma" pitchFamily="34" charset="0"/>
            </a:endParaRPr>
          </a:p>
          <a:p>
            <a:endParaRPr lang="fr-FR" sz="1400" dirty="0">
              <a:latin typeface="Tahoma" pitchFamily="34" charset="0"/>
              <a:ea typeface="Tahoma" pitchFamily="34" charset="0"/>
              <a:cs typeface="Tahoma" pitchFamily="34" charset="0"/>
            </a:endParaRPr>
          </a:p>
        </p:txBody>
      </p:sp>
      <p:sp>
        <p:nvSpPr>
          <p:cNvPr id="2" name="Flèche droite 1"/>
          <p:cNvSpPr/>
          <p:nvPr/>
        </p:nvSpPr>
        <p:spPr>
          <a:xfrm>
            <a:off x="5117336" y="3168265"/>
            <a:ext cx="1095375" cy="3619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Flèche droite 9"/>
          <p:cNvSpPr/>
          <p:nvPr/>
        </p:nvSpPr>
        <p:spPr>
          <a:xfrm flipH="1">
            <a:off x="6523636" y="4317999"/>
            <a:ext cx="1000172" cy="3619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Espace réservé du contenu 2"/>
          <p:cNvSpPr txBox="1">
            <a:spLocks/>
          </p:cNvSpPr>
          <p:nvPr/>
        </p:nvSpPr>
        <p:spPr>
          <a:xfrm>
            <a:off x="2881413" y="4317999"/>
            <a:ext cx="4015826" cy="10841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90000"/>
              <a:buNone/>
            </a:pPr>
            <a:r>
              <a:rPr lang="fr-FR" sz="1400" b="1" dirty="0" smtClean="0">
                <a:latin typeface="Tahoma" pitchFamily="34" charset="0"/>
                <a:ea typeface="Tahoma" pitchFamily="34" charset="0"/>
                <a:cs typeface="Tahoma" pitchFamily="34" charset="0"/>
              </a:rPr>
              <a:t>Investissements nets sortants</a:t>
            </a:r>
          </a:p>
          <a:p>
            <a:pPr marL="0" indent="0">
              <a:buSzPct val="90000"/>
              <a:buNone/>
            </a:pPr>
            <a:r>
              <a:rPr lang="fr-FR" sz="1400" dirty="0" smtClean="0">
                <a:latin typeface="Tahoma" pitchFamily="34" charset="0"/>
                <a:ea typeface="Tahoma" pitchFamily="34" charset="0"/>
                <a:cs typeface="Tahoma" pitchFamily="34" charset="0"/>
              </a:rPr>
              <a:t>5,7 milliards XPF (-2,4 milliards XPF sur un an)</a:t>
            </a:r>
          </a:p>
          <a:p>
            <a:pPr marL="0" indent="0">
              <a:buSzPct val="90000"/>
              <a:buNone/>
            </a:pPr>
            <a:r>
              <a:rPr lang="fr-FR" sz="1400" dirty="0" smtClean="0">
                <a:latin typeface="Tahoma" pitchFamily="34" charset="0"/>
                <a:ea typeface="Tahoma" pitchFamily="34" charset="0"/>
                <a:cs typeface="Tahoma" pitchFamily="34" charset="0"/>
              </a:rPr>
              <a:t>Liés aux achats immobiliers</a:t>
            </a:r>
          </a:p>
          <a:p>
            <a:pPr>
              <a:buSzPct val="90000"/>
              <a:buFont typeface="Wingdings" pitchFamily="2" charset="2"/>
              <a:buChar char="q"/>
            </a:pPr>
            <a:endParaRPr lang="fr-FR" sz="1400" dirty="0">
              <a:latin typeface="Tahoma" pitchFamily="34" charset="0"/>
              <a:ea typeface="Tahoma" pitchFamily="34" charset="0"/>
              <a:cs typeface="Tahoma" pitchFamily="34" charset="0"/>
            </a:endParaRPr>
          </a:p>
          <a:p>
            <a:pPr>
              <a:buSzPct val="90000"/>
              <a:buFont typeface="Wingdings" pitchFamily="2" charset="2"/>
              <a:buChar char="q"/>
            </a:pPr>
            <a:endParaRPr lang="fr-FR" sz="14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400" dirty="0" smtClean="0">
              <a:latin typeface="Tahoma" pitchFamily="34" charset="0"/>
              <a:ea typeface="Tahoma" pitchFamily="34" charset="0"/>
              <a:cs typeface="Tahoma" pitchFamily="34" charset="0"/>
            </a:endParaRPr>
          </a:p>
          <a:p>
            <a:endParaRPr lang="fr-FR" sz="1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90392966"/>
      </p:ext>
    </p:extLst>
  </p:cSld>
  <p:clrMapOvr>
    <a:masterClrMapping/>
  </p:clrMapOvr>
  <mc:AlternateContent xmlns:mc="http://schemas.openxmlformats.org/markup-compatibility/2006" xmlns:p14="http://schemas.microsoft.com/office/powerpoint/2010/main">
    <mc:Choice Requires="p14">
      <p:transition spd="slow" p14:dur="2000" advTm="57566"/>
    </mc:Choice>
    <mc:Fallback xmlns="">
      <p:transition spd="slow" advTm="5756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financier</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0" y="202436"/>
            <a:ext cx="12192000" cy="830998"/>
          </a:xfrm>
        </p:spPr>
        <p:txBody>
          <a:bodyPr anchor="ctr">
            <a:noAutofit/>
          </a:bodyPr>
          <a:lstStyle/>
          <a:p>
            <a:pPr algn="ctr"/>
            <a:r>
              <a:rPr lang="fr-FR" sz="2800" dirty="0" smtClean="0"/>
              <a:t>Une contraction importante des investissements immobiliers</a:t>
            </a:r>
            <a:endParaRPr lang="fr-FR" sz="2800" dirty="0"/>
          </a:p>
        </p:txBody>
      </p:sp>
      <p:sp>
        <p:nvSpPr>
          <p:cNvPr id="7" name="Espace réservé du contenu 2"/>
          <p:cNvSpPr txBox="1">
            <a:spLocks/>
          </p:cNvSpPr>
          <p:nvPr/>
        </p:nvSpPr>
        <p:spPr>
          <a:xfrm>
            <a:off x="76199" y="1345987"/>
            <a:ext cx="11849101" cy="17877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90000"/>
              <a:buFont typeface="Wingdings" pitchFamily="2" charset="2"/>
              <a:buChar char="q"/>
            </a:pPr>
            <a:r>
              <a:rPr lang="fr-FR" sz="1400" b="1" dirty="0" smtClean="0">
                <a:latin typeface="Tahoma" pitchFamily="34" charset="0"/>
                <a:ea typeface="Tahoma" pitchFamily="34" charset="0"/>
                <a:cs typeface="Tahoma" pitchFamily="34" charset="0"/>
              </a:rPr>
              <a:t>Achats immobiliers des résidents à l’extérieur : </a:t>
            </a:r>
            <a:r>
              <a:rPr lang="fr-FR" sz="1400" dirty="0" smtClean="0">
                <a:latin typeface="Tahoma" pitchFamily="34" charset="0"/>
                <a:ea typeface="Tahoma" pitchFamily="34" charset="0"/>
                <a:cs typeface="Tahoma" pitchFamily="34" charset="0"/>
              </a:rPr>
              <a:t>5,7 milliards XPF après 9,8 milliards XPF en 2019</a:t>
            </a:r>
          </a:p>
          <a:p>
            <a:pPr>
              <a:buSzPct val="90000"/>
              <a:buFont typeface="Wingdings" pitchFamily="2" charset="2"/>
              <a:buChar char="q"/>
            </a:pPr>
            <a:r>
              <a:rPr lang="fr-FR" sz="1400" b="1" dirty="0" smtClean="0">
                <a:latin typeface="Tahoma" pitchFamily="34" charset="0"/>
                <a:ea typeface="Tahoma" pitchFamily="34" charset="0"/>
                <a:cs typeface="Tahoma" pitchFamily="34" charset="0"/>
              </a:rPr>
              <a:t>Ventes de biens immobiliers détenus à l’extérieur : </a:t>
            </a:r>
            <a:r>
              <a:rPr lang="fr-FR" sz="1400" dirty="0" smtClean="0">
                <a:latin typeface="Tahoma" pitchFamily="34" charset="0"/>
                <a:ea typeface="Tahoma" pitchFamily="34" charset="0"/>
                <a:cs typeface="Tahoma" pitchFamily="34" charset="0"/>
              </a:rPr>
              <a:t>1,8 milliard XPF après 2,7 milliards XPF en 2019</a:t>
            </a:r>
          </a:p>
          <a:p>
            <a:pPr>
              <a:buSzPct val="90000"/>
              <a:buFont typeface="Wingdings" pitchFamily="2" charset="2"/>
              <a:buChar char="q"/>
            </a:pPr>
            <a:endParaRPr lang="fr-FR" sz="1400" dirty="0">
              <a:latin typeface="Tahoma" pitchFamily="34" charset="0"/>
              <a:ea typeface="Tahoma" pitchFamily="34" charset="0"/>
              <a:cs typeface="Tahoma" pitchFamily="34" charset="0"/>
            </a:endParaRPr>
          </a:p>
          <a:p>
            <a:pPr marL="0" indent="0">
              <a:buSzPct val="90000"/>
              <a:buNone/>
            </a:pPr>
            <a:r>
              <a:rPr lang="fr-FR" sz="1400" dirty="0" smtClean="0">
                <a:latin typeface="Tahoma" pitchFamily="34" charset="0"/>
                <a:ea typeface="Tahoma" pitchFamily="34" charset="0"/>
                <a:cs typeface="Tahoma" pitchFamily="34" charset="0"/>
                <a:sym typeface="Wingdings" panose="05000000000000000000" pitchFamily="2" charset="2"/>
              </a:rPr>
              <a:t> Les acquisitions immobilières nettes des résidents (achats moins ventes) sont </a:t>
            </a:r>
            <a:r>
              <a:rPr lang="fr-FR" sz="1400" b="1" dirty="0" smtClean="0">
                <a:latin typeface="Tahoma" pitchFamily="34" charset="0"/>
                <a:ea typeface="Tahoma" pitchFamily="34" charset="0"/>
                <a:cs typeface="Tahoma" pitchFamily="34" charset="0"/>
                <a:sym typeface="Wingdings" panose="05000000000000000000" pitchFamily="2" charset="2"/>
              </a:rPr>
              <a:t>deux fois moins importantes </a:t>
            </a:r>
            <a:endParaRPr lang="fr-FR" sz="1400" b="1"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400" dirty="0" smtClean="0">
              <a:latin typeface="Tahoma" pitchFamily="34" charset="0"/>
              <a:ea typeface="Tahoma" pitchFamily="34" charset="0"/>
              <a:cs typeface="Tahoma" pitchFamily="34" charset="0"/>
            </a:endParaRPr>
          </a:p>
          <a:p>
            <a:endParaRPr lang="fr-FR" sz="1400" dirty="0">
              <a:latin typeface="Tahoma" pitchFamily="34" charset="0"/>
              <a:ea typeface="Tahoma" pitchFamily="34" charset="0"/>
              <a:cs typeface="Tahoma" pitchFamily="34" charset="0"/>
            </a:endParaRPr>
          </a:p>
        </p:txBody>
      </p:sp>
      <p:sp>
        <p:nvSpPr>
          <p:cNvPr id="13" name="Espace réservé du contenu 2"/>
          <p:cNvSpPr txBox="1">
            <a:spLocks/>
          </p:cNvSpPr>
          <p:nvPr/>
        </p:nvSpPr>
        <p:spPr>
          <a:xfrm>
            <a:off x="8295447" y="2025813"/>
            <a:ext cx="3787370" cy="2343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200" dirty="0">
              <a:latin typeface="Tahoma" pitchFamily="34" charset="0"/>
              <a:ea typeface="Tahoma" pitchFamily="34" charset="0"/>
              <a:cs typeface="Tahoma" pitchFamily="34" charset="0"/>
            </a:endParaRPr>
          </a:p>
        </p:txBody>
      </p:sp>
      <p:grpSp>
        <p:nvGrpSpPr>
          <p:cNvPr id="8" name="Groupe 7"/>
          <p:cNvGrpSpPr/>
          <p:nvPr/>
        </p:nvGrpSpPr>
        <p:grpSpPr>
          <a:xfrm>
            <a:off x="1924050" y="2742565"/>
            <a:ext cx="7566977" cy="2943860"/>
            <a:chOff x="0" y="0"/>
            <a:chExt cx="5399405" cy="1811071"/>
          </a:xfrm>
        </p:grpSpPr>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t="12770"/>
            <a:stretch/>
          </p:blipFill>
          <p:spPr bwMode="auto">
            <a:xfrm>
              <a:off x="0" y="212141"/>
              <a:ext cx="5399405" cy="1598930"/>
            </a:xfrm>
            <a:prstGeom prst="rect">
              <a:avLst/>
            </a:prstGeom>
            <a:noFill/>
            <a:ln>
              <a:noFill/>
            </a:ln>
            <a:extLst>
              <a:ext uri="{53640926-AAD7-44D8-BBD7-CCE9431645EC}">
                <a14:shadowObscured xmlns:a14="http://schemas.microsoft.com/office/drawing/2010/main"/>
              </a:ext>
            </a:extLst>
          </p:spPr>
        </p:pic>
        <p:sp>
          <p:nvSpPr>
            <p:cNvPr id="10" name="Text Box 13"/>
            <p:cNvSpPr txBox="1">
              <a:spLocks noChangeArrowheads="1"/>
            </p:cNvSpPr>
            <p:nvPr/>
          </p:nvSpPr>
          <p:spPr bwMode="auto">
            <a:xfrm>
              <a:off x="958291" y="0"/>
              <a:ext cx="3703724" cy="1609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gn="ctr">
                <a:spcAft>
                  <a:spcPts val="0"/>
                </a:spcAft>
              </a:pPr>
              <a:r>
                <a:rPr lang="fr-FR" sz="1100" b="1" dirty="0">
                  <a:solidFill>
                    <a:srgbClr val="C85D5F"/>
                  </a:solidFill>
                  <a:effectLst/>
                  <a:latin typeface="Tahoma" panose="020B0604030504040204" pitchFamily="34" charset="0"/>
                  <a:ea typeface="Cambria" panose="02040503050406030204" pitchFamily="18" charset="0"/>
                  <a:cs typeface="Times New Roman" panose="02020603050405020304" pitchFamily="18" charset="0"/>
                </a:rPr>
                <a:t>Achats immobiliers des résidents calédoniens à l’extérieur</a:t>
              </a:r>
              <a:endParaRPr lang="fr-FR" b="1" dirty="0">
                <a:solidFill>
                  <a:srgbClr val="C85D5F"/>
                </a:solidFill>
                <a:effectLst/>
                <a:latin typeface="Tahoma" panose="020B0604030504040204" pitchFamily="34"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915915001"/>
      </p:ext>
    </p:extLst>
  </p:cSld>
  <p:clrMapOvr>
    <a:masterClrMapping/>
  </p:clrMapOvr>
  <mc:AlternateContent xmlns:mc="http://schemas.openxmlformats.org/markup-compatibility/2006" xmlns:p14="http://schemas.microsoft.com/office/powerpoint/2010/main">
    <mc:Choice Requires="p14">
      <p:transition spd="slow" p14:dur="2000" advTm="17283"/>
    </mc:Choice>
    <mc:Fallback xmlns="">
      <p:transition spd="slow" advTm="1728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financier</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0" y="208993"/>
            <a:ext cx="12192000" cy="830998"/>
          </a:xfrm>
        </p:spPr>
        <p:txBody>
          <a:bodyPr anchor="ctr">
            <a:normAutofit lnSpcReduction="10000"/>
          </a:bodyPr>
          <a:lstStyle/>
          <a:p>
            <a:pPr algn="ctr"/>
            <a:r>
              <a:rPr lang="fr-FR" sz="2800" dirty="0"/>
              <a:t>Des avoirs et des engagements impactés par le prêt AFD </a:t>
            </a:r>
            <a:endParaRPr lang="fr-FR" sz="2800" dirty="0" smtClean="0"/>
          </a:p>
          <a:p>
            <a:pPr algn="ctr"/>
            <a:r>
              <a:rPr lang="fr-FR" sz="2800" dirty="0" smtClean="0"/>
              <a:t>et </a:t>
            </a:r>
            <a:r>
              <a:rPr lang="fr-FR" sz="2800" dirty="0"/>
              <a:t>la politique monétaire accommodante</a:t>
            </a:r>
          </a:p>
        </p:txBody>
      </p:sp>
      <p:sp>
        <p:nvSpPr>
          <p:cNvPr id="7" name="Espace réservé du contenu 2"/>
          <p:cNvSpPr txBox="1">
            <a:spLocks/>
          </p:cNvSpPr>
          <p:nvPr/>
        </p:nvSpPr>
        <p:spPr>
          <a:xfrm>
            <a:off x="76200" y="1345987"/>
            <a:ext cx="6667645" cy="47214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90000"/>
              <a:buFont typeface="Wingdings" pitchFamily="2" charset="2"/>
              <a:buChar char="q"/>
            </a:pPr>
            <a:r>
              <a:rPr lang="fr-FR" sz="1400" b="1" dirty="0" smtClean="0">
                <a:latin typeface="Tahoma" pitchFamily="34" charset="0"/>
                <a:ea typeface="Tahoma" pitchFamily="34" charset="0"/>
                <a:cs typeface="Tahoma" pitchFamily="34" charset="0"/>
              </a:rPr>
              <a:t>Secteur bancaire : </a:t>
            </a:r>
          </a:p>
          <a:p>
            <a:pPr>
              <a:buSzPct val="90000"/>
              <a:buFont typeface="Wingdings" pitchFamily="2" charset="2"/>
              <a:buChar char="q"/>
            </a:pPr>
            <a:endParaRPr lang="fr-FR" sz="1400" b="1" dirty="0" smtClean="0">
              <a:latin typeface="Tahoma" pitchFamily="34" charset="0"/>
              <a:ea typeface="Tahoma" pitchFamily="34" charset="0"/>
              <a:cs typeface="Tahoma" pitchFamily="34" charset="0"/>
            </a:endParaRPr>
          </a:p>
          <a:p>
            <a:pPr lvl="1">
              <a:buSzPct val="90000"/>
              <a:buFont typeface="Wingdings" pitchFamily="2" charset="2"/>
              <a:buChar char="q"/>
            </a:pPr>
            <a:r>
              <a:rPr lang="fr-FR" sz="1400" b="1" dirty="0" smtClean="0">
                <a:latin typeface="Tahoma" pitchFamily="34" charset="0"/>
                <a:ea typeface="Tahoma" pitchFamily="34" charset="0"/>
                <a:cs typeface="Tahoma" pitchFamily="34" charset="0"/>
              </a:rPr>
              <a:t>Amélioration de la position extérieure nette </a:t>
            </a:r>
            <a:r>
              <a:rPr lang="fr-FR" sz="1400" dirty="0" smtClean="0">
                <a:latin typeface="Tahoma" pitchFamily="34" charset="0"/>
                <a:ea typeface="Tahoma" pitchFamily="34" charset="0"/>
                <a:cs typeface="Tahoma" pitchFamily="34" charset="0"/>
              </a:rPr>
              <a:t>de 26,9 milliards XPF</a:t>
            </a:r>
          </a:p>
          <a:p>
            <a:pPr lvl="1">
              <a:buSzPct val="90000"/>
              <a:buFont typeface="Wingdings" pitchFamily="2" charset="2"/>
              <a:buChar char="q"/>
            </a:pPr>
            <a:r>
              <a:rPr lang="fr-FR" sz="1400" dirty="0" smtClean="0">
                <a:latin typeface="Tahoma" pitchFamily="34" charset="0"/>
                <a:ea typeface="Tahoma" pitchFamily="34" charset="0"/>
                <a:cs typeface="Tahoma" pitchFamily="34" charset="0"/>
                <a:sym typeface="Wingdings" panose="05000000000000000000" pitchFamily="2" charset="2"/>
              </a:rPr>
              <a:t>Changement de dimension de la politique monétaire</a:t>
            </a:r>
          </a:p>
          <a:p>
            <a:pPr marL="457200" lvl="1" indent="0">
              <a:buSzPct val="90000"/>
              <a:buNone/>
            </a:pPr>
            <a:endParaRPr lang="fr-FR" sz="1400" b="1" dirty="0" smtClean="0">
              <a:latin typeface="Tahoma" pitchFamily="34" charset="0"/>
              <a:ea typeface="Tahoma" pitchFamily="34" charset="0"/>
              <a:cs typeface="Tahoma" pitchFamily="34" charset="0"/>
              <a:sym typeface="Wingdings" panose="05000000000000000000" pitchFamily="2" charset="2"/>
            </a:endParaRPr>
          </a:p>
          <a:p>
            <a:pPr marL="457200" lvl="1" indent="0">
              <a:buSzPct val="90000"/>
              <a:buNone/>
            </a:pPr>
            <a:endParaRPr lang="fr-FR" sz="1400" b="1" dirty="0">
              <a:latin typeface="Tahoma" pitchFamily="34" charset="0"/>
              <a:ea typeface="Tahoma" pitchFamily="34" charset="0"/>
              <a:cs typeface="Tahoma" pitchFamily="34" charset="0"/>
              <a:sym typeface="Wingdings" panose="05000000000000000000" pitchFamily="2" charset="2"/>
            </a:endParaRPr>
          </a:p>
          <a:p>
            <a:pPr indent="-285750">
              <a:buSzPct val="90000"/>
              <a:buFont typeface="Wingdings" panose="05000000000000000000" pitchFamily="2" charset="2"/>
              <a:buChar char="q"/>
            </a:pPr>
            <a:r>
              <a:rPr lang="fr-FR" sz="1400" b="1" dirty="0" smtClean="0">
                <a:latin typeface="Tahoma" pitchFamily="34" charset="0"/>
                <a:ea typeface="Tahoma" pitchFamily="34" charset="0"/>
                <a:cs typeface="Tahoma" pitchFamily="34" charset="0"/>
                <a:sym typeface="Wingdings" panose="05000000000000000000" pitchFamily="2" charset="2"/>
              </a:rPr>
              <a:t> Administrations publiques : </a:t>
            </a:r>
          </a:p>
          <a:p>
            <a:pPr indent="-285750">
              <a:buSzPct val="90000"/>
              <a:buFont typeface="Wingdings" panose="05000000000000000000" pitchFamily="2" charset="2"/>
              <a:buChar char="q"/>
            </a:pPr>
            <a:endParaRPr lang="fr-FR" sz="1400" b="1" dirty="0" smtClean="0">
              <a:latin typeface="Tahoma" pitchFamily="34" charset="0"/>
              <a:ea typeface="Tahoma" pitchFamily="34" charset="0"/>
              <a:cs typeface="Tahoma" pitchFamily="34" charset="0"/>
              <a:sym typeface="Wingdings" panose="05000000000000000000" pitchFamily="2" charset="2"/>
            </a:endParaRPr>
          </a:p>
          <a:p>
            <a:pPr lvl="1">
              <a:buSzPct val="90000"/>
              <a:buFont typeface="Wingdings" panose="05000000000000000000" pitchFamily="2" charset="2"/>
              <a:buChar char="q"/>
            </a:pPr>
            <a:r>
              <a:rPr lang="fr-FR" sz="1400" b="1" dirty="0" smtClean="0">
                <a:latin typeface="Tahoma" pitchFamily="34" charset="0"/>
                <a:ea typeface="Tahoma" pitchFamily="34" charset="0"/>
                <a:cs typeface="Tahoma" pitchFamily="34" charset="0"/>
              </a:rPr>
              <a:t>hausse des engagements </a:t>
            </a:r>
            <a:r>
              <a:rPr lang="fr-FR" sz="1400" dirty="0" smtClean="0">
                <a:latin typeface="Tahoma" pitchFamily="34" charset="0"/>
                <a:ea typeface="Tahoma" pitchFamily="34" charset="0"/>
                <a:cs typeface="Tahoma" pitchFamily="34" charset="0"/>
              </a:rPr>
              <a:t>de 24,5 milliards XPF </a:t>
            </a:r>
            <a:r>
              <a:rPr lang="fr-FR" sz="1400" dirty="0" smtClean="0">
                <a:latin typeface="Tahoma" pitchFamily="34" charset="0"/>
                <a:ea typeface="Tahoma" pitchFamily="34" charset="0"/>
                <a:cs typeface="Tahoma" pitchFamily="34" charset="0"/>
                <a:sym typeface="Wingdings" panose="05000000000000000000" pitchFamily="2" charset="2"/>
              </a:rPr>
              <a:t> décaissements du prêt AFD garanti par l’Etat</a:t>
            </a:r>
            <a:endParaRPr lang="fr-FR" sz="1400" b="1" dirty="0" smtClean="0">
              <a:latin typeface="Tahoma" pitchFamily="34" charset="0"/>
              <a:ea typeface="Tahoma" pitchFamily="34" charset="0"/>
              <a:cs typeface="Tahoma" pitchFamily="34" charset="0"/>
            </a:endParaRPr>
          </a:p>
          <a:p>
            <a:pPr marL="457200" lvl="1" indent="0">
              <a:buSzPct val="90000"/>
              <a:buNone/>
            </a:pPr>
            <a:endParaRPr lang="fr-FR" sz="1400" dirty="0" smtClean="0">
              <a:latin typeface="Tahoma" pitchFamily="34" charset="0"/>
              <a:ea typeface="Tahoma" pitchFamily="34" charset="0"/>
              <a:cs typeface="Tahoma" pitchFamily="34" charset="0"/>
            </a:endParaRPr>
          </a:p>
          <a:p>
            <a:pPr marL="457200" lvl="1" indent="0">
              <a:buSzPct val="90000"/>
              <a:buNone/>
            </a:pPr>
            <a:endParaRPr lang="fr-FR" sz="1400" dirty="0" smtClean="0">
              <a:latin typeface="Tahoma" pitchFamily="34" charset="0"/>
              <a:ea typeface="Tahoma" pitchFamily="34" charset="0"/>
              <a:cs typeface="Tahoma" pitchFamily="34" charset="0"/>
            </a:endParaRPr>
          </a:p>
          <a:p>
            <a:endParaRPr lang="fr-FR" sz="1400" dirty="0">
              <a:latin typeface="Tahoma" pitchFamily="34" charset="0"/>
              <a:ea typeface="Tahoma" pitchFamily="34" charset="0"/>
              <a:cs typeface="Tahoma" pitchFamily="34" charset="0"/>
            </a:endParaRPr>
          </a:p>
        </p:txBody>
      </p:sp>
      <p:sp>
        <p:nvSpPr>
          <p:cNvPr id="13" name="Espace réservé du contenu 2"/>
          <p:cNvSpPr txBox="1">
            <a:spLocks/>
          </p:cNvSpPr>
          <p:nvPr/>
        </p:nvSpPr>
        <p:spPr>
          <a:xfrm>
            <a:off x="8295447" y="2025813"/>
            <a:ext cx="3787370" cy="2343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200" dirty="0">
              <a:latin typeface="Tahoma" pitchFamily="34" charset="0"/>
              <a:ea typeface="Tahoma" pitchFamily="34" charset="0"/>
              <a:cs typeface="Tahoma" pitchFamily="34" charset="0"/>
            </a:endParaRPr>
          </a:p>
        </p:txBody>
      </p:sp>
      <p:grpSp>
        <p:nvGrpSpPr>
          <p:cNvPr id="8" name="Groupe 7"/>
          <p:cNvGrpSpPr/>
          <p:nvPr/>
        </p:nvGrpSpPr>
        <p:grpSpPr>
          <a:xfrm>
            <a:off x="6792913" y="1589314"/>
            <a:ext cx="4695825" cy="3324704"/>
            <a:chOff x="-58522" y="0"/>
            <a:chExt cx="3200303" cy="2200717"/>
          </a:xfrm>
        </p:grpSpPr>
        <p:pic>
          <p:nvPicPr>
            <p:cNvPr id="9"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41781" cy="1908961"/>
            </a:xfrm>
            <a:prstGeom prst="rect">
              <a:avLst/>
            </a:prstGeom>
            <a:noFill/>
            <a:ln>
              <a:noFill/>
            </a:ln>
          </p:spPr>
        </p:pic>
        <p:sp>
          <p:nvSpPr>
            <p:cNvPr id="10" name="Zone de texte 2"/>
            <p:cNvSpPr txBox="1">
              <a:spLocks noChangeArrowheads="1"/>
            </p:cNvSpPr>
            <p:nvPr/>
          </p:nvSpPr>
          <p:spPr bwMode="auto">
            <a:xfrm>
              <a:off x="-58522" y="1857715"/>
              <a:ext cx="2592070" cy="34300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spcAft>
                  <a:spcPts val="0"/>
                </a:spcAft>
              </a:pPr>
              <a:r>
                <a:rPr lang="fr-FR" sz="900" dirty="0">
                  <a:solidFill>
                    <a:srgbClr val="000000"/>
                  </a:solidFill>
                  <a:effectLst/>
                  <a:latin typeface="Tahoma" panose="020B0604030504040204" pitchFamily="34" charset="0"/>
                  <a:ea typeface="Cambria" panose="02040503050406030204" pitchFamily="18" charset="0"/>
                  <a:cs typeface="Times New Roman" panose="02020603050405020304" pitchFamily="18" charset="0"/>
                </a:rPr>
                <a:t>Un flux négatif = entrée de capitaux</a:t>
              </a:r>
              <a:endParaRPr lang="fr-FR" sz="1050" dirty="0">
                <a:solidFill>
                  <a:srgbClr val="000000"/>
                </a:solidFill>
                <a:effectLst/>
                <a:latin typeface="Tahoma" panose="020B0604030504040204" pitchFamily="34" charset="0"/>
                <a:ea typeface="Cambria" panose="02040503050406030204" pitchFamily="18" charset="0"/>
                <a:cs typeface="Times New Roman" panose="02020603050405020304" pitchFamily="18" charset="0"/>
              </a:endParaRPr>
            </a:p>
            <a:p>
              <a:pPr algn="just">
                <a:spcAft>
                  <a:spcPts val="0"/>
                </a:spcAft>
              </a:pPr>
              <a:r>
                <a:rPr lang="fr-FR" sz="900" dirty="0">
                  <a:solidFill>
                    <a:srgbClr val="000000"/>
                  </a:solidFill>
                  <a:effectLst/>
                  <a:latin typeface="Tahoma" panose="020B0604030504040204" pitchFamily="34" charset="0"/>
                  <a:ea typeface="Cambria" panose="02040503050406030204" pitchFamily="18" charset="0"/>
                  <a:cs typeface="Times New Roman" panose="02020603050405020304" pitchFamily="18" charset="0"/>
                </a:rPr>
                <a:t>Un flux positif = sortie de capitaux</a:t>
              </a:r>
              <a:endParaRPr lang="fr-FR" sz="1050" dirty="0">
                <a:solidFill>
                  <a:srgbClr val="000000"/>
                </a:solidFill>
                <a:effectLst/>
                <a:latin typeface="Tahoma" panose="020B0604030504040204" pitchFamily="34" charset="0"/>
                <a:ea typeface="Cambria" panose="02040503050406030204" pitchFamily="18" charset="0"/>
                <a:cs typeface="Times New Roman" panose="02020603050405020304" pitchFamily="18" charset="0"/>
              </a:endParaRPr>
            </a:p>
          </p:txBody>
        </p:sp>
      </p:grpSp>
      <p:sp>
        <p:nvSpPr>
          <p:cNvPr id="2" name="Rectangle à coins arrondis 1"/>
          <p:cNvSpPr/>
          <p:nvPr/>
        </p:nvSpPr>
        <p:spPr>
          <a:xfrm>
            <a:off x="10774363" y="2731638"/>
            <a:ext cx="714375" cy="172536"/>
          </a:xfrm>
          <a:prstGeom prst="roundRect">
            <a:avLst/>
          </a:prstGeom>
          <a:noFill/>
          <a:ln w="19050">
            <a:solidFill>
              <a:srgbClr val="C41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10774363" y="3601821"/>
            <a:ext cx="714376" cy="323301"/>
          </a:xfrm>
          <a:prstGeom prst="roundRect">
            <a:avLst/>
          </a:prstGeom>
          <a:noFill/>
          <a:ln w="19050">
            <a:solidFill>
              <a:srgbClr val="C41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68181038"/>
      </p:ext>
    </p:extLst>
  </p:cSld>
  <p:clrMapOvr>
    <a:masterClrMapping/>
  </p:clrMapOvr>
  <mc:AlternateContent xmlns:mc="http://schemas.openxmlformats.org/markup-compatibility/2006" xmlns:p14="http://schemas.microsoft.com/office/powerpoint/2010/main">
    <mc:Choice Requires="p14">
      <p:transition spd="slow" p14:dur="2000" advTm="50801"/>
    </mc:Choice>
    <mc:Fallback xmlns="">
      <p:transition spd="slow" advTm="5080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financier</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0" y="208993"/>
            <a:ext cx="12192000" cy="830998"/>
          </a:xfrm>
        </p:spPr>
        <p:txBody>
          <a:bodyPr anchor="ctr">
            <a:normAutofit/>
          </a:bodyPr>
          <a:lstStyle/>
          <a:p>
            <a:pPr algn="ctr"/>
            <a:r>
              <a:rPr lang="fr-FR" dirty="0" smtClean="0"/>
              <a:t>Synthèse 2020</a:t>
            </a:r>
            <a:endParaRPr lang="fr-FR" dirty="0"/>
          </a:p>
        </p:txBody>
      </p:sp>
      <p:sp>
        <p:nvSpPr>
          <p:cNvPr id="13" name="Espace réservé du contenu 2"/>
          <p:cNvSpPr txBox="1">
            <a:spLocks/>
          </p:cNvSpPr>
          <p:nvPr/>
        </p:nvSpPr>
        <p:spPr>
          <a:xfrm>
            <a:off x="8295447" y="2025813"/>
            <a:ext cx="3787370" cy="2343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200" dirty="0">
              <a:latin typeface="Tahoma" pitchFamily="34" charset="0"/>
              <a:ea typeface="Tahoma" pitchFamily="34" charset="0"/>
              <a:cs typeface="Tahoma" pitchFamily="34" charset="0"/>
            </a:endParaRPr>
          </a:p>
        </p:txBody>
      </p:sp>
      <p:sp>
        <p:nvSpPr>
          <p:cNvPr id="4" name="ZoneTexte 3"/>
          <p:cNvSpPr txBox="1"/>
          <p:nvPr/>
        </p:nvSpPr>
        <p:spPr>
          <a:xfrm>
            <a:off x="410967" y="1407560"/>
            <a:ext cx="11239928" cy="4524315"/>
          </a:xfrm>
          <a:prstGeom prst="rect">
            <a:avLst/>
          </a:prstGeom>
          <a:noFill/>
        </p:spPr>
        <p:txBody>
          <a:bodyPr wrap="square" rtlCol="0">
            <a:spAutoFit/>
          </a:bodyPr>
          <a:lstStyle/>
          <a:p>
            <a:pPr marL="285750" indent="-285750" algn="just">
              <a:buFont typeface="Arial" panose="020B0604020202020204" pitchFamily="34" charset="0"/>
              <a:buChar char="•"/>
            </a:pPr>
            <a:r>
              <a:rPr lang="fr-FR" sz="1600" b="1" dirty="0" smtClean="0">
                <a:latin typeface="Tahoma" panose="020B0604030504040204" pitchFamily="34" charset="0"/>
                <a:ea typeface="Tahoma" panose="020B0604030504040204" pitchFamily="34" charset="0"/>
                <a:cs typeface="Tahoma" panose="020B0604030504040204" pitchFamily="34" charset="0"/>
              </a:rPr>
              <a:t>Impact de la crise sanitaire </a:t>
            </a:r>
          </a:p>
          <a:p>
            <a:pPr marL="285750" indent="-285750" algn="just">
              <a:buFont typeface="Arial" panose="020B0604020202020204" pitchFamily="34" charset="0"/>
              <a:buChar char="•"/>
            </a:pPr>
            <a:endParaRPr lang="fr-FR" sz="1600" b="1" dirty="0" smtClean="0">
              <a:latin typeface="Tahoma" panose="020B0604030504040204" pitchFamily="34" charset="0"/>
              <a:ea typeface="Tahoma" panose="020B0604030504040204" pitchFamily="34" charset="0"/>
              <a:cs typeface="Tahoma" panose="020B0604030504040204" pitchFamily="34" charset="0"/>
            </a:endParaRPr>
          </a:p>
          <a:p>
            <a:pPr marL="742950" lvl="1" indent="-285750" algn="just">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Sur la balance des services : la fermeture des frontières a eu des effets « équilibrés », une situation bien différente qu’en Polynésie française, fortement dépendante des services de tourisme (balance excédentaire de 24 mds en 2020 après 63 mds en 2019)</a:t>
            </a:r>
          </a:p>
          <a:p>
            <a:pPr marL="742950" lvl="1" indent="-285750" algn="just">
              <a:buFont typeface="Arial" panose="020B0604020202020204" pitchFamily="34" charset="0"/>
              <a:buChar char="•"/>
            </a:pPr>
            <a:endParaRPr lang="fr-FR" sz="1600" dirty="0" smtClean="0">
              <a:latin typeface="Tahoma" panose="020B0604030504040204" pitchFamily="34" charset="0"/>
              <a:ea typeface="Tahoma" panose="020B0604030504040204" pitchFamily="34" charset="0"/>
              <a:cs typeface="Tahoma" panose="020B0604030504040204" pitchFamily="34" charset="0"/>
            </a:endParaRPr>
          </a:p>
          <a:p>
            <a:pPr marL="742950" lvl="1" indent="-285750" algn="just">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Sur les biens : la crise sanitaire et économique mondiale a entrainé une chute des cours du pétrole et du charbon</a:t>
            </a:r>
          </a:p>
          <a:p>
            <a:pPr marL="742950" lvl="1" indent="-285750" algn="just">
              <a:buFont typeface="Arial" panose="020B0604020202020204" pitchFamily="34" charset="0"/>
              <a:buChar char="•"/>
            </a:pPr>
            <a:endParaRPr lang="fr-FR" sz="1600" dirty="0" smtClean="0">
              <a:latin typeface="Tahoma" panose="020B0604030504040204" pitchFamily="34" charset="0"/>
              <a:ea typeface="Tahoma" panose="020B0604030504040204" pitchFamily="34" charset="0"/>
              <a:cs typeface="Tahoma" panose="020B0604030504040204" pitchFamily="34" charset="0"/>
            </a:endParaRPr>
          </a:p>
          <a:p>
            <a:pPr marL="742950" lvl="1" indent="-285750" algn="just">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Soutiens associés : </a:t>
            </a:r>
          </a:p>
          <a:p>
            <a:pPr marL="1200150" lvl="2" indent="-285750" algn="just">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Prêt AFD : impact sur les engagements des administrations publiques</a:t>
            </a:r>
          </a:p>
          <a:p>
            <a:pPr marL="1200150" lvl="2" indent="-285750" algn="just">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Politique monétaire accommodante : impact sur les engagements des banques</a:t>
            </a:r>
          </a:p>
          <a:p>
            <a:pPr marL="285750" indent="-285750" algn="just">
              <a:buFont typeface="Arial" panose="020B0604020202020204" pitchFamily="34" charset="0"/>
              <a:buChar char="•"/>
            </a:pPr>
            <a:endParaRPr lang="fr-FR" sz="16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r>
              <a:rPr lang="fr-FR" sz="1600" b="1" dirty="0" smtClean="0">
                <a:latin typeface="Tahoma" panose="020B0604030504040204" pitchFamily="34" charset="0"/>
                <a:ea typeface="Tahoma" panose="020B0604030504040204" pitchFamily="34" charset="0"/>
                <a:cs typeface="Tahoma" panose="020B0604030504040204" pitchFamily="34" charset="0"/>
              </a:rPr>
              <a:t>Le secteur du nickel</a:t>
            </a:r>
            <a:r>
              <a:rPr lang="fr-FR" sz="1600" dirty="0" smtClean="0">
                <a:latin typeface="Tahoma" panose="020B0604030504040204" pitchFamily="34" charset="0"/>
                <a:ea typeface="Tahoma" panose="020B0604030504040204" pitchFamily="34" charset="0"/>
                <a:cs typeface="Tahoma" panose="020B0604030504040204" pitchFamily="34" charset="0"/>
              </a:rPr>
              <a:t> </a:t>
            </a:r>
          </a:p>
          <a:p>
            <a:pPr marL="285750" indent="-285750" algn="just">
              <a:buFont typeface="Arial" panose="020B0604020202020204" pitchFamily="34" charset="0"/>
              <a:buChar char="•"/>
            </a:pPr>
            <a:endParaRPr lang="fr-FR" sz="1600" dirty="0" smtClean="0">
              <a:latin typeface="Tahoma" panose="020B0604030504040204" pitchFamily="34" charset="0"/>
              <a:ea typeface="Tahoma" panose="020B0604030504040204" pitchFamily="34" charset="0"/>
              <a:cs typeface="Tahoma" panose="020B0604030504040204" pitchFamily="34" charset="0"/>
            </a:endParaRPr>
          </a:p>
          <a:p>
            <a:pPr marL="742950" lvl="1" indent="-285750" algn="just">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Sur les biens : baisse de la production, des exportations et recentrage stratégique de Vale </a:t>
            </a:r>
          </a:p>
          <a:p>
            <a:pPr marL="742950" lvl="1" indent="-285750" algn="just">
              <a:buFont typeface="Arial" panose="020B0604020202020204" pitchFamily="34" charset="0"/>
              <a:buChar char="•"/>
            </a:pPr>
            <a:r>
              <a:rPr lang="fr-FR" sz="1600" dirty="0" smtClean="0">
                <a:latin typeface="Tahoma" panose="020B0604030504040204" pitchFamily="34" charset="0"/>
                <a:ea typeface="Tahoma" panose="020B0604030504040204" pitchFamily="34" charset="0"/>
                <a:cs typeface="Tahoma" panose="020B0604030504040204" pitchFamily="34" charset="0"/>
              </a:rPr>
              <a:t>Les métallurgistes ont réalisé des pertes moins importantes, entrainant une baisse des IDE</a:t>
            </a:r>
          </a:p>
          <a:p>
            <a:pPr marL="742950" lvl="1" indent="-285750" algn="just">
              <a:buFont typeface="Arial" panose="020B0604020202020204" pitchFamily="34" charset="0"/>
              <a:buChar char="•"/>
            </a:pPr>
            <a:endParaRPr lang="fr-FR" sz="16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Arial" panose="020B0604020202020204" pitchFamily="34" charset="0"/>
              <a:buChar char="•"/>
            </a:pPr>
            <a:endParaRPr lang="fr-FR"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6019216"/>
      </p:ext>
    </p:extLst>
  </p:cSld>
  <p:clrMapOvr>
    <a:masterClrMapping/>
  </p:clrMapOvr>
  <mc:AlternateContent xmlns:mc="http://schemas.openxmlformats.org/markup-compatibility/2006">
    <mc:Choice xmlns:p14="http://schemas.microsoft.com/office/powerpoint/2010/main" Requires="p14">
      <p:transition spd="slow" p14:dur="2000" advTm="689"/>
    </mc:Choice>
    <mc:Fallback>
      <p:transition spd="slow" advTm="689"/>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966972" y="1182832"/>
            <a:ext cx="6846388" cy="1091817"/>
          </a:xfrm>
        </p:spPr>
        <p:txBody>
          <a:bodyPr>
            <a:normAutofit fontScale="90000"/>
          </a:bodyPr>
          <a:lstStyle/>
          <a:p>
            <a:r>
              <a:rPr lang="fr-FR" dirty="0" smtClean="0"/>
              <a:t>Merci de votre attention</a:t>
            </a:r>
            <a:br>
              <a:rPr lang="fr-FR" dirty="0" smtClean="0"/>
            </a:br>
            <a:endParaRPr lang="fr-FR" dirty="0"/>
          </a:p>
        </p:txBody>
      </p:sp>
      <p:sp>
        <p:nvSpPr>
          <p:cNvPr id="4" name="Rectangle 3"/>
          <p:cNvSpPr/>
          <p:nvPr/>
        </p:nvSpPr>
        <p:spPr>
          <a:xfrm>
            <a:off x="5133975" y="1990725"/>
            <a:ext cx="6429375" cy="37242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latin typeface="Calibri" pitchFamily="34" charset="0"/>
              </a:rPr>
              <a:t>Contacts </a:t>
            </a:r>
            <a:r>
              <a:rPr lang="fr-FR" dirty="0" smtClean="0">
                <a:solidFill>
                  <a:schemeClr val="tx1"/>
                </a:solidFill>
                <a:latin typeface="Calibri" pitchFamily="34" charset="0"/>
              </a:rPr>
              <a:t>:</a:t>
            </a:r>
          </a:p>
          <a:p>
            <a:r>
              <a:rPr lang="fr-FR" dirty="0">
                <a:solidFill>
                  <a:schemeClr val="tx1"/>
                </a:solidFill>
                <a:latin typeface="Calibri" pitchFamily="34" charset="0"/>
              </a:rPr>
              <a:t/>
            </a:r>
            <a:br>
              <a:rPr lang="fr-FR" dirty="0">
                <a:solidFill>
                  <a:schemeClr val="tx1"/>
                </a:solidFill>
                <a:latin typeface="Calibri" pitchFamily="34" charset="0"/>
              </a:rPr>
            </a:br>
            <a:r>
              <a:rPr lang="fr-FR" dirty="0">
                <a:solidFill>
                  <a:schemeClr val="tx1"/>
                </a:solidFill>
                <a:latin typeface="Calibri" pitchFamily="34" charset="0"/>
              </a:rPr>
              <a:t>Yann CARON</a:t>
            </a:r>
            <a:br>
              <a:rPr lang="fr-FR" dirty="0">
                <a:solidFill>
                  <a:schemeClr val="tx1"/>
                </a:solidFill>
                <a:latin typeface="Calibri" pitchFamily="34" charset="0"/>
              </a:rPr>
            </a:br>
            <a:r>
              <a:rPr lang="fr-FR" dirty="0" smtClean="0">
                <a:solidFill>
                  <a:schemeClr val="tx1"/>
                </a:solidFill>
                <a:latin typeface="Calibri" pitchFamily="34" charset="0"/>
                <a:hlinkClick r:id="rId3"/>
              </a:rPr>
              <a:t>yann.caron@ieom.nc</a:t>
            </a:r>
            <a:r>
              <a:rPr lang="fr-FR" dirty="0">
                <a:solidFill>
                  <a:schemeClr val="tx1"/>
                </a:solidFill>
                <a:latin typeface="Calibri" pitchFamily="34" charset="0"/>
              </a:rPr>
              <a:t/>
            </a:r>
            <a:br>
              <a:rPr lang="fr-FR" dirty="0">
                <a:solidFill>
                  <a:schemeClr val="tx1"/>
                </a:solidFill>
                <a:latin typeface="Calibri" pitchFamily="34" charset="0"/>
              </a:rPr>
            </a:br>
            <a:r>
              <a:rPr lang="fr-FR" dirty="0">
                <a:solidFill>
                  <a:schemeClr val="tx1"/>
                </a:solidFill>
                <a:latin typeface="Calibri" pitchFamily="34" charset="0"/>
              </a:rPr>
              <a:t/>
            </a:r>
            <a:br>
              <a:rPr lang="fr-FR" dirty="0">
                <a:solidFill>
                  <a:schemeClr val="tx1"/>
                </a:solidFill>
                <a:latin typeface="Calibri" pitchFamily="34" charset="0"/>
              </a:rPr>
            </a:br>
            <a:r>
              <a:rPr lang="fr-FR" dirty="0" smtClean="0">
                <a:solidFill>
                  <a:schemeClr val="tx1"/>
                </a:solidFill>
                <a:latin typeface="Calibri" pitchFamily="34" charset="0"/>
              </a:rPr>
              <a:t>Magali ARDOINO</a:t>
            </a:r>
            <a:r>
              <a:rPr lang="fr-FR" dirty="0">
                <a:solidFill>
                  <a:schemeClr val="tx1"/>
                </a:solidFill>
                <a:latin typeface="Calibri" pitchFamily="34" charset="0"/>
              </a:rPr>
              <a:t/>
            </a:r>
            <a:br>
              <a:rPr lang="fr-FR" dirty="0">
                <a:solidFill>
                  <a:schemeClr val="tx1"/>
                </a:solidFill>
                <a:latin typeface="Calibri" pitchFamily="34" charset="0"/>
              </a:rPr>
            </a:br>
            <a:r>
              <a:rPr lang="fr-FR" dirty="0" smtClean="0">
                <a:solidFill>
                  <a:schemeClr val="tx1"/>
                </a:solidFill>
                <a:latin typeface="Calibri" pitchFamily="34" charset="0"/>
                <a:hlinkClick r:id="rId4"/>
              </a:rPr>
              <a:t>magali.ardoino@ieom.nc</a:t>
            </a:r>
            <a:r>
              <a:rPr lang="fr-FR" dirty="0" smtClean="0">
                <a:solidFill>
                  <a:schemeClr val="tx1"/>
                </a:solidFill>
                <a:latin typeface="Calibri" pitchFamily="34" charset="0"/>
              </a:rPr>
              <a:t> </a:t>
            </a:r>
            <a:r>
              <a:rPr lang="fr-FR" dirty="0">
                <a:solidFill>
                  <a:schemeClr val="tx1"/>
                </a:solidFill>
                <a:latin typeface="Calibri" pitchFamily="34" charset="0"/>
              </a:rPr>
              <a:t/>
            </a:r>
            <a:br>
              <a:rPr lang="fr-FR" dirty="0">
                <a:solidFill>
                  <a:schemeClr val="tx1"/>
                </a:solidFill>
                <a:latin typeface="Calibri" pitchFamily="34" charset="0"/>
              </a:rPr>
            </a:br>
            <a:r>
              <a:rPr lang="fr-FR" dirty="0">
                <a:solidFill>
                  <a:schemeClr val="tx1"/>
                </a:solidFill>
                <a:latin typeface="Calibri" pitchFamily="34" charset="0"/>
              </a:rPr>
              <a:t/>
            </a:r>
            <a:br>
              <a:rPr lang="fr-FR" dirty="0">
                <a:solidFill>
                  <a:schemeClr val="tx1"/>
                </a:solidFill>
                <a:latin typeface="Calibri" pitchFamily="34" charset="0"/>
              </a:rPr>
            </a:br>
            <a:r>
              <a:rPr lang="fr-FR" dirty="0" smtClean="0">
                <a:solidFill>
                  <a:schemeClr val="tx1"/>
                </a:solidFill>
                <a:latin typeface="Calibri" pitchFamily="34" charset="0"/>
              </a:rPr>
              <a:t>Retrouvez toutes </a:t>
            </a:r>
            <a:r>
              <a:rPr lang="fr-FR" dirty="0">
                <a:solidFill>
                  <a:schemeClr val="tx1"/>
                </a:solidFill>
                <a:latin typeface="Calibri" pitchFamily="34" charset="0"/>
              </a:rPr>
              <a:t>nos publications </a:t>
            </a:r>
            <a:r>
              <a:rPr lang="fr-FR" dirty="0" smtClean="0">
                <a:solidFill>
                  <a:schemeClr val="tx1"/>
                </a:solidFill>
                <a:latin typeface="Calibri" pitchFamily="34" charset="0"/>
              </a:rPr>
              <a:t>sur </a:t>
            </a:r>
            <a:r>
              <a:rPr lang="fr-FR" dirty="0" smtClean="0">
                <a:solidFill>
                  <a:schemeClr val="tx1"/>
                </a:solidFill>
                <a:latin typeface="Calibri" pitchFamily="34" charset="0"/>
                <a:hlinkClick r:id="rId5"/>
              </a:rPr>
              <a:t>www.ieom.nc</a:t>
            </a:r>
            <a:endParaRPr lang="fr-FR" dirty="0">
              <a:solidFill>
                <a:schemeClr val="tx1"/>
              </a:solidFill>
            </a:endParaRPr>
          </a:p>
        </p:txBody>
      </p:sp>
    </p:spTree>
    <p:extLst>
      <p:ext uri="{BB962C8B-B14F-4D97-AF65-F5344CB8AC3E}">
        <p14:creationId xmlns:p14="http://schemas.microsoft.com/office/powerpoint/2010/main" val="1576269018"/>
      </p:ext>
    </p:extLst>
  </p:cSld>
  <p:clrMapOvr>
    <a:masterClrMapping/>
  </p:clrMapOvr>
  <mc:AlternateContent xmlns:mc="http://schemas.openxmlformats.org/markup-compatibility/2006">
    <mc:Choice xmlns:p14="http://schemas.microsoft.com/office/powerpoint/2010/main" Requires="p14">
      <p:transition spd="slow" p14:dur="2000" advTm="8100"/>
    </mc:Choice>
    <mc:Fallback>
      <p:transition spd="slow" advTm="81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720725" y="148643"/>
            <a:ext cx="10681376" cy="830998"/>
          </a:xfrm>
        </p:spPr>
        <p:txBody>
          <a:bodyPr anchor="ctr"/>
          <a:lstStyle/>
          <a:p>
            <a:pPr algn="ctr"/>
            <a:r>
              <a:rPr lang="fr-FR" dirty="0" smtClean="0"/>
              <a:t>Contexte</a:t>
            </a:r>
            <a:endParaRPr lang="fr-FR" dirty="0"/>
          </a:p>
        </p:txBody>
      </p:sp>
      <p:graphicFrame>
        <p:nvGraphicFramePr>
          <p:cNvPr id="8" name="Graphique 7"/>
          <p:cNvGraphicFramePr>
            <a:graphicFrameLocks/>
          </p:cNvGraphicFramePr>
          <p:nvPr>
            <p:extLst>
              <p:ext uri="{D42A27DB-BD31-4B8C-83A1-F6EECF244321}">
                <p14:modId xmlns:p14="http://schemas.microsoft.com/office/powerpoint/2010/main" val="404857586"/>
              </p:ext>
            </p:extLst>
          </p:nvPr>
        </p:nvGraphicFramePr>
        <p:xfrm>
          <a:off x="6320148" y="1733096"/>
          <a:ext cx="5081953" cy="3202205"/>
        </p:xfrm>
        <a:graphic>
          <a:graphicData uri="http://schemas.openxmlformats.org/drawingml/2006/chart">
            <c:chart xmlns:c="http://schemas.openxmlformats.org/drawingml/2006/chart" xmlns:r="http://schemas.openxmlformats.org/officeDocument/2006/relationships" r:id="rId4"/>
          </a:graphicData>
        </a:graphic>
      </p:graphicFrame>
      <p:sp>
        <p:nvSpPr>
          <p:cNvPr id="9" name="ZoneTexte 8"/>
          <p:cNvSpPr txBox="1"/>
          <p:nvPr/>
        </p:nvSpPr>
        <p:spPr>
          <a:xfrm>
            <a:off x="562463" y="1363764"/>
            <a:ext cx="3763352" cy="369332"/>
          </a:xfrm>
          <a:prstGeom prst="rect">
            <a:avLst/>
          </a:prstGeom>
          <a:noFill/>
        </p:spPr>
        <p:txBody>
          <a:bodyPr wrap="square" rtlCol="0">
            <a:spAutoFit/>
          </a:bodyPr>
          <a:lstStyle/>
          <a:p>
            <a:r>
              <a:rPr lang="fr-FR" b="1" dirty="0" smtClean="0">
                <a:latin typeface="Tahoma" panose="020B0604030504040204" pitchFamily="34" charset="0"/>
                <a:ea typeface="Tahoma" panose="020B0604030504040204" pitchFamily="34" charset="0"/>
                <a:cs typeface="Tahoma" panose="020B0604030504040204" pitchFamily="34" charset="0"/>
              </a:rPr>
              <a:t>Un enchaînement de crises</a:t>
            </a:r>
            <a:endParaRPr lang="fr-FR" b="1"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custDataLst>
              <p:tags r:id="rId1"/>
            </p:custDataLst>
          </p:nvPr>
        </p:nvSpPr>
        <p:spPr>
          <a:xfrm>
            <a:off x="562462" y="1863973"/>
            <a:ext cx="5406823" cy="4616648"/>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fr-FR" sz="1400" b="1" dirty="0" smtClean="0">
                <a:latin typeface="Tahoma" panose="020B0604030504040204" pitchFamily="34" charset="0"/>
                <a:ea typeface="Tahoma" panose="020B0604030504040204" pitchFamily="34" charset="0"/>
                <a:cs typeface="Tahoma" panose="020B0604030504040204" pitchFamily="34" charset="0"/>
              </a:rPr>
              <a:t>Crise sanitaire de la Covid-19 </a:t>
            </a:r>
            <a:r>
              <a:rPr lang="fr-FR" sz="1400" dirty="0" smtClean="0">
                <a:latin typeface="Tahoma" panose="020B0604030504040204" pitchFamily="34" charset="0"/>
                <a:ea typeface="Tahoma" panose="020B0604030504040204" pitchFamily="34" charset="0"/>
                <a:cs typeface="Tahoma" panose="020B0604030504040204" pitchFamily="34" charset="0"/>
              </a:rPr>
              <a:t>: </a:t>
            </a:r>
          </a:p>
          <a:p>
            <a:pPr marL="800100" lvl="1" indent="-342900">
              <a:spcAft>
                <a:spcPts val="600"/>
              </a:spcAft>
              <a:buFont typeface="Wingdings" panose="05000000000000000000" pitchFamily="2" charset="2"/>
              <a:buChar char="Ø"/>
            </a:pPr>
            <a:r>
              <a:rPr lang="fr-FR" sz="1400" dirty="0" smtClean="0">
                <a:latin typeface="Tahoma" panose="020B0604030504040204" pitchFamily="34" charset="0"/>
                <a:ea typeface="Tahoma" panose="020B0604030504040204" pitchFamily="34" charset="0"/>
                <a:cs typeface="Tahoma" panose="020B0604030504040204" pitchFamily="34" charset="0"/>
              </a:rPr>
              <a:t>Confinement strict (du 24 mars au 20 avril) : coup d’arrêt à la plupart des activités </a:t>
            </a:r>
          </a:p>
          <a:p>
            <a:pPr marL="800100" lvl="1" indent="-342900">
              <a:spcAft>
                <a:spcPts val="600"/>
              </a:spcAft>
              <a:buFont typeface="Wingdings" panose="05000000000000000000" pitchFamily="2" charset="2"/>
              <a:buChar char="Ø"/>
            </a:pPr>
            <a:r>
              <a:rPr lang="fr-FR" sz="1400" dirty="0">
                <a:latin typeface="Tahoma" panose="020B0604030504040204" pitchFamily="34" charset="0"/>
                <a:ea typeface="Tahoma" panose="020B0604030504040204" pitchFamily="34" charset="0"/>
                <a:cs typeface="Tahoma" panose="020B0604030504040204" pitchFamily="34" charset="0"/>
              </a:rPr>
              <a:t>C</a:t>
            </a:r>
            <a:r>
              <a:rPr lang="fr-FR" sz="1400" dirty="0" smtClean="0">
                <a:latin typeface="Tahoma" panose="020B0604030504040204" pitchFamily="34" charset="0"/>
                <a:ea typeface="Tahoma" panose="020B0604030504040204" pitchFamily="34" charset="0"/>
                <a:cs typeface="Tahoma" panose="020B0604030504040204" pitchFamily="34" charset="0"/>
              </a:rPr>
              <a:t>onfinement externe (fermeture des frontières) toute l’année : frein à l’économie</a:t>
            </a:r>
          </a:p>
          <a:p>
            <a:pPr marL="285750" indent="-285750">
              <a:spcBef>
                <a:spcPts val="1200"/>
              </a:spcBef>
              <a:spcAft>
                <a:spcPts val="600"/>
              </a:spcAft>
              <a:buFont typeface="Wingdings" panose="05000000000000000000" pitchFamily="2" charset="2"/>
              <a:buChar char="§"/>
            </a:pPr>
            <a:r>
              <a:rPr lang="fr-FR" sz="1400" dirty="0" smtClean="0">
                <a:latin typeface="Tahoma" panose="020B0604030504040204" pitchFamily="34" charset="0"/>
                <a:ea typeface="Tahoma" panose="020B0604030504040204" pitchFamily="34" charset="0"/>
                <a:cs typeface="Tahoma" panose="020B0604030504040204" pitchFamily="34" charset="0"/>
              </a:rPr>
              <a:t>Tenue </a:t>
            </a:r>
            <a:r>
              <a:rPr lang="fr-FR" sz="1400" dirty="0">
                <a:latin typeface="Tahoma" panose="020B0604030504040204" pitchFamily="34" charset="0"/>
                <a:ea typeface="Tahoma" panose="020B0604030504040204" pitchFamily="34" charset="0"/>
                <a:cs typeface="Tahoma" panose="020B0604030504040204" pitchFamily="34" charset="0"/>
              </a:rPr>
              <a:t>du </a:t>
            </a:r>
            <a:r>
              <a:rPr lang="fr-FR" sz="1400" b="1" dirty="0" smtClean="0">
                <a:latin typeface="Tahoma" panose="020B0604030504040204" pitchFamily="34" charset="0"/>
                <a:ea typeface="Tahoma" panose="020B0604030504040204" pitchFamily="34" charset="0"/>
                <a:cs typeface="Tahoma" panose="020B0604030504040204" pitchFamily="34" charset="0"/>
              </a:rPr>
              <a:t>2e </a:t>
            </a:r>
            <a:r>
              <a:rPr lang="fr-FR" sz="1400" b="1" dirty="0">
                <a:latin typeface="Tahoma" panose="020B0604030504040204" pitchFamily="34" charset="0"/>
                <a:ea typeface="Tahoma" panose="020B0604030504040204" pitchFamily="34" charset="0"/>
                <a:cs typeface="Tahoma" panose="020B0604030504040204" pitchFamily="34" charset="0"/>
              </a:rPr>
              <a:t>referendum </a:t>
            </a:r>
            <a:r>
              <a:rPr lang="fr-FR" sz="1400" dirty="0">
                <a:latin typeface="Tahoma" panose="020B0604030504040204" pitchFamily="34" charset="0"/>
                <a:ea typeface="Tahoma" panose="020B0604030504040204" pitchFamily="34" charset="0"/>
                <a:cs typeface="Tahoma" panose="020B0604030504040204" pitchFamily="34" charset="0"/>
              </a:rPr>
              <a:t>d’autodétermination en octobre </a:t>
            </a:r>
            <a:r>
              <a:rPr lang="fr-FR" sz="1400" dirty="0" smtClean="0">
                <a:latin typeface="Tahoma" panose="020B0604030504040204" pitchFamily="34" charset="0"/>
                <a:ea typeface="Tahoma" panose="020B0604030504040204" pitchFamily="34" charset="0"/>
                <a:cs typeface="Tahoma" panose="020B0604030504040204" pitchFamily="34" charset="0"/>
              </a:rPr>
              <a:t>2020</a:t>
            </a:r>
          </a:p>
          <a:p>
            <a:pPr marL="800100" lvl="1" indent="-342900">
              <a:spcAft>
                <a:spcPts val="600"/>
              </a:spcAft>
              <a:buFont typeface="Wingdings" panose="05000000000000000000" pitchFamily="2" charset="2"/>
              <a:buChar char="Ø"/>
            </a:pPr>
            <a:r>
              <a:rPr lang="fr-FR" sz="1400" dirty="0" smtClean="0">
                <a:latin typeface="Tahoma" panose="020B0604030504040204" pitchFamily="34" charset="0"/>
                <a:ea typeface="Tahoma" panose="020B0604030504040204" pitchFamily="34" charset="0"/>
                <a:cs typeface="Tahoma" panose="020B0604030504040204" pitchFamily="34" charset="0"/>
              </a:rPr>
              <a:t>Climat tendu et incertitudes</a:t>
            </a:r>
          </a:p>
          <a:p>
            <a:pPr marL="285750" indent="-285750">
              <a:spcBef>
                <a:spcPts val="1200"/>
              </a:spcBef>
              <a:spcAft>
                <a:spcPts val="600"/>
              </a:spcAft>
              <a:buFont typeface="Wingdings" panose="05000000000000000000" pitchFamily="2" charset="2"/>
              <a:buChar char="§"/>
            </a:pPr>
            <a:r>
              <a:rPr lang="fr-FR" sz="1400" b="1" dirty="0" smtClean="0">
                <a:latin typeface="Tahoma" panose="020B0604030504040204" pitchFamily="34" charset="0"/>
                <a:ea typeface="Tahoma" panose="020B0604030504040204" pitchFamily="34" charset="0"/>
                <a:cs typeface="Tahoma" panose="020B0604030504040204" pitchFamily="34" charset="0"/>
              </a:rPr>
              <a:t>Désaccord lié au choix du repreneur de VALE NC </a:t>
            </a:r>
          </a:p>
          <a:p>
            <a:pPr marL="742950" lvl="1" indent="-285750">
              <a:spcAft>
                <a:spcPts val="600"/>
              </a:spcAft>
              <a:buFont typeface="Wingdings" panose="05000000000000000000" pitchFamily="2" charset="2"/>
              <a:buChar char="Ø"/>
            </a:pPr>
            <a:r>
              <a:rPr lang="fr-FR" sz="1400" dirty="0" smtClean="0">
                <a:latin typeface="Tahoma" panose="020B0604030504040204" pitchFamily="34" charset="0"/>
                <a:ea typeface="Tahoma" panose="020B0604030504040204" pitchFamily="34" charset="0"/>
                <a:cs typeface="Tahoma" panose="020B0604030504040204" pitchFamily="34" charset="0"/>
              </a:rPr>
              <a:t>Paralysie du secteur nickel : </a:t>
            </a:r>
            <a:r>
              <a:rPr lang="fr-FR" sz="1400" dirty="0">
                <a:latin typeface="Tahoma" panose="020B0604030504040204" pitchFamily="34" charset="0"/>
                <a:ea typeface="Tahoma" panose="020B0604030504040204" pitchFamily="34" charset="0"/>
                <a:cs typeface="Tahoma" panose="020B0604030504040204" pitchFamily="34" charset="0"/>
              </a:rPr>
              <a:t>fermeture de </a:t>
            </a:r>
            <a:r>
              <a:rPr lang="fr-FR" sz="1400" dirty="0" smtClean="0">
                <a:latin typeface="Tahoma" panose="020B0604030504040204" pitchFamily="34" charset="0"/>
                <a:ea typeface="Tahoma" panose="020B0604030504040204" pitchFamily="34" charset="0"/>
                <a:cs typeface="Tahoma" panose="020B0604030504040204" pitchFamily="34" charset="0"/>
              </a:rPr>
              <a:t>l’usine du Sud, </a:t>
            </a:r>
            <a:r>
              <a:rPr lang="fr-FR" sz="1400" dirty="0">
                <a:latin typeface="Tahoma" panose="020B0604030504040204" pitchFamily="34" charset="0"/>
                <a:ea typeface="Tahoma" panose="020B0604030504040204" pitchFamily="34" charset="0"/>
                <a:cs typeface="Tahoma" panose="020B0604030504040204" pitchFamily="34" charset="0"/>
              </a:rPr>
              <a:t>blocage des </a:t>
            </a:r>
            <a:r>
              <a:rPr lang="fr-FR" sz="1400" dirty="0" smtClean="0">
                <a:latin typeface="Tahoma" panose="020B0604030504040204" pitchFamily="34" charset="0"/>
                <a:ea typeface="Tahoma" panose="020B0604030504040204" pitchFamily="34" charset="0"/>
                <a:cs typeface="Tahoma" panose="020B0604030504040204" pitchFamily="34" charset="0"/>
              </a:rPr>
              <a:t>approvisionnements</a:t>
            </a:r>
          </a:p>
          <a:p>
            <a:pPr marL="742950" lvl="1" indent="-285750">
              <a:spcAft>
                <a:spcPts val="600"/>
              </a:spcAft>
              <a:buFont typeface="Wingdings" panose="05000000000000000000" pitchFamily="2" charset="2"/>
              <a:buChar char="Ø"/>
            </a:pPr>
            <a:r>
              <a:rPr lang="fr-FR" sz="1400" dirty="0" smtClean="0">
                <a:latin typeface="Tahoma" panose="020B0604030504040204" pitchFamily="34" charset="0"/>
                <a:ea typeface="Tahoma" panose="020B0604030504040204" pitchFamily="34" charset="0"/>
                <a:cs typeface="Tahoma" panose="020B0604030504040204" pitchFamily="34" charset="0"/>
              </a:rPr>
              <a:t>Impact social et sur l’ensemble de l’économie </a:t>
            </a:r>
          </a:p>
          <a:p>
            <a:pPr marL="742950" lvl="1" indent="-285750">
              <a:spcAft>
                <a:spcPts val="600"/>
              </a:spcAft>
              <a:buFont typeface="Wingdings" panose="05000000000000000000" pitchFamily="2" charset="2"/>
              <a:buChar char="Ø"/>
            </a:pPr>
            <a:endParaRPr lang="fr-FR" sz="1400" dirty="0">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Font typeface="Wingdings" panose="05000000000000000000" pitchFamily="2" charset="2"/>
              <a:buChar char="§"/>
            </a:pPr>
            <a:r>
              <a:rPr lang="fr-FR" sz="1400" dirty="0">
                <a:latin typeface="Tahoma" panose="020B0604030504040204" pitchFamily="34" charset="0"/>
                <a:ea typeface="Tahoma" panose="020B0604030504040204" pitchFamily="34" charset="0"/>
                <a:cs typeface="Tahoma" panose="020B0604030504040204" pitchFamily="34" charset="0"/>
              </a:rPr>
              <a:t>Cours du nickel à 6,25 $/lb en moyenne en 2020 (</a:t>
            </a:r>
            <a:r>
              <a:rPr lang="fr-FR" sz="1400" dirty="0" smtClean="0">
                <a:latin typeface="Tahoma" panose="020B0604030504040204" pitchFamily="34" charset="0"/>
                <a:ea typeface="Tahoma" panose="020B0604030504040204" pitchFamily="34" charset="0"/>
                <a:cs typeface="Tahoma" panose="020B0604030504040204" pitchFamily="34" charset="0"/>
              </a:rPr>
              <a:t>6,31 $/lb en 2019)</a:t>
            </a:r>
            <a:endParaRPr lang="fr-FR" sz="1400" dirty="0">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600"/>
              </a:spcAft>
              <a:buFont typeface="Wingdings" panose="05000000000000000000" pitchFamily="2" charset="2"/>
              <a:buChar char="Ø"/>
            </a:pPr>
            <a:endParaRPr lang="fr-FR" sz="140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8323611"/>
      </p:ext>
    </p:extLst>
  </p:cSld>
  <p:clrMapOvr>
    <a:masterClrMapping/>
  </p:clrMapOvr>
  <mc:AlternateContent xmlns:mc="http://schemas.openxmlformats.org/markup-compatibility/2006">
    <mc:Choice xmlns:p14="http://schemas.microsoft.com/office/powerpoint/2010/main" Requires="p14">
      <p:transition spd="slow" p14:dur="2000" advTm="2324"/>
    </mc:Choice>
    <mc:Fallback>
      <p:transition spd="slow" advTm="232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796925" y="162828"/>
            <a:ext cx="10681376" cy="830998"/>
          </a:xfrm>
        </p:spPr>
        <p:txBody>
          <a:bodyPr anchor="ctr"/>
          <a:lstStyle/>
          <a:p>
            <a:pPr algn="ctr"/>
            <a:r>
              <a:rPr lang="fr-FR" dirty="0" smtClean="0"/>
              <a:t>Le concept de la balance des paiements </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1" y="2079082"/>
            <a:ext cx="3609850" cy="2518620"/>
          </a:xfrm>
          <a:prstGeom prst="rect">
            <a:avLst/>
          </a:prstGeom>
        </p:spPr>
      </p:pic>
      <p:sp>
        <p:nvSpPr>
          <p:cNvPr id="5" name="Flèche droite 4"/>
          <p:cNvSpPr/>
          <p:nvPr/>
        </p:nvSpPr>
        <p:spPr>
          <a:xfrm>
            <a:off x="4251139" y="1333705"/>
            <a:ext cx="4037371" cy="360000"/>
          </a:xfrm>
          <a:prstGeom prst="rightArrow">
            <a:avLst/>
          </a:prstGeom>
          <a:solidFill>
            <a:srgbClr val="C85B60"/>
          </a:solidFill>
          <a:ln>
            <a:solidFill>
              <a:srgbClr val="C85B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 name="Flèche droite 6"/>
          <p:cNvSpPr/>
          <p:nvPr/>
        </p:nvSpPr>
        <p:spPr>
          <a:xfrm flipH="1">
            <a:off x="4251139" y="5459379"/>
            <a:ext cx="4037371" cy="360000"/>
          </a:xfrm>
          <a:prstGeom prst="rightArrow">
            <a:avLst/>
          </a:prstGeom>
          <a:solidFill>
            <a:srgbClr val="C85B60"/>
          </a:solidFill>
          <a:ln>
            <a:solidFill>
              <a:srgbClr val="C85B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3481" y="2458191"/>
            <a:ext cx="1878253" cy="1878253"/>
          </a:xfrm>
          <a:prstGeom prst="rect">
            <a:avLst/>
          </a:prstGeom>
        </p:spPr>
      </p:pic>
      <p:pic>
        <p:nvPicPr>
          <p:cNvPr id="6" name="Image 5"/>
          <p:cNvPicPr>
            <a:picLocks noChangeAspect="1"/>
          </p:cNvPicPr>
          <p:nvPr/>
        </p:nvPicPr>
        <p:blipFill>
          <a:blip r:embed="rId5"/>
          <a:stretch>
            <a:fillRect/>
          </a:stretch>
        </p:blipFill>
        <p:spPr>
          <a:xfrm>
            <a:off x="3293076" y="1813840"/>
            <a:ext cx="5953496" cy="3525404"/>
          </a:xfrm>
          <a:prstGeom prst="rect">
            <a:avLst/>
          </a:prstGeom>
        </p:spPr>
      </p:pic>
    </p:spTree>
    <p:extLst>
      <p:ext uri="{BB962C8B-B14F-4D97-AF65-F5344CB8AC3E}">
        <p14:creationId xmlns:p14="http://schemas.microsoft.com/office/powerpoint/2010/main" val="4274614642"/>
      </p:ext>
    </p:extLst>
  </p:cSld>
  <p:clrMapOvr>
    <a:masterClrMapping/>
  </p:clrMapOvr>
  <mc:AlternateContent xmlns:mc="http://schemas.openxmlformats.org/markup-compatibility/2006" xmlns:p14="http://schemas.microsoft.com/office/powerpoint/2010/main">
    <mc:Choice Requires="p14">
      <p:transition spd="slow" p14:dur="2000" advTm="19846"/>
    </mc:Choice>
    <mc:Fallback xmlns="">
      <p:transition spd="slow" advTm="1984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966972" y="2992582"/>
            <a:ext cx="6846388" cy="1091817"/>
          </a:xfrm>
        </p:spPr>
        <p:txBody>
          <a:bodyPr/>
          <a:lstStyle/>
          <a:p>
            <a:r>
              <a:rPr lang="fr-FR" dirty="0" smtClean="0"/>
              <a:t>Principaux résultats</a:t>
            </a:r>
            <a:endParaRPr lang="fr-FR" dirty="0"/>
          </a:p>
        </p:txBody>
      </p:sp>
    </p:spTree>
    <p:extLst>
      <p:ext uri="{BB962C8B-B14F-4D97-AF65-F5344CB8AC3E}">
        <p14:creationId xmlns:p14="http://schemas.microsoft.com/office/powerpoint/2010/main" val="3497659296"/>
      </p:ext>
    </p:extLst>
  </p:cSld>
  <p:clrMapOvr>
    <a:masterClrMapping/>
  </p:clrMapOvr>
  <mc:AlternateContent xmlns:mc="http://schemas.openxmlformats.org/markup-compatibility/2006">
    <mc:Choice xmlns:p14="http://schemas.microsoft.com/office/powerpoint/2010/main" Requires="p14">
      <p:transition spd="slow" p14:dur="2000" advTm="4176"/>
    </mc:Choice>
    <mc:Fallback>
      <p:transition spd="slow" advTm="417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333375" y="125074"/>
            <a:ext cx="11296650" cy="830998"/>
          </a:xfrm>
        </p:spPr>
        <p:txBody>
          <a:bodyPr anchor="ctr">
            <a:normAutofit/>
          </a:bodyPr>
          <a:lstStyle/>
          <a:p>
            <a:pPr algn="ctr"/>
            <a:r>
              <a:rPr lang="fr-FR" sz="2800" dirty="0" smtClean="0"/>
              <a:t>Le déficit de la balance des transactions courantes se réduit</a:t>
            </a:r>
            <a:endParaRPr lang="fr-FR" sz="2800" dirty="0"/>
          </a:p>
        </p:txBody>
      </p:sp>
      <p:sp>
        <p:nvSpPr>
          <p:cNvPr id="5" name="Espace réservé du contenu 2"/>
          <p:cNvSpPr txBox="1">
            <a:spLocks/>
          </p:cNvSpPr>
          <p:nvPr/>
        </p:nvSpPr>
        <p:spPr>
          <a:xfrm>
            <a:off x="143145" y="1125451"/>
            <a:ext cx="11874684" cy="89583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90000"/>
              <a:buFont typeface="Wingdings" pitchFamily="2" charset="2"/>
              <a:buChar char="q"/>
            </a:pPr>
            <a:r>
              <a:rPr lang="fr-FR" sz="1600" b="1" dirty="0" smtClean="0">
                <a:latin typeface="Tahoma" pitchFamily="34" charset="0"/>
                <a:ea typeface="Tahoma" pitchFamily="34" charset="0"/>
                <a:cs typeface="Tahoma" pitchFamily="34" charset="0"/>
              </a:rPr>
              <a:t>Solde déficitaire de 25 milliards XPF après 65 milliards XPF en 2019 (-39 milliards XPF)</a:t>
            </a:r>
            <a:endParaRPr lang="fr-FR" sz="1600" dirty="0" smtClean="0">
              <a:latin typeface="Tahoma" pitchFamily="34" charset="0"/>
              <a:ea typeface="Tahoma" pitchFamily="34" charset="0"/>
              <a:cs typeface="Tahoma" pitchFamily="34" charset="0"/>
            </a:endParaRPr>
          </a:p>
          <a:p>
            <a:pPr lvl="1">
              <a:buSzPct val="90000"/>
              <a:buFont typeface="Wingdings" pitchFamily="2" charset="2"/>
              <a:buChar char="q"/>
            </a:pPr>
            <a:r>
              <a:rPr lang="fr-FR" sz="1600" dirty="0" smtClean="0">
                <a:latin typeface="Tahoma" pitchFamily="34" charset="0"/>
                <a:ea typeface="Tahoma" pitchFamily="34" charset="0"/>
                <a:cs typeface="Tahoma" pitchFamily="34" charset="0"/>
              </a:rPr>
              <a:t>Diminution du déficit commercial (-38 milliards XPF) </a:t>
            </a:r>
          </a:p>
          <a:p>
            <a:pPr lvl="1">
              <a:buSzPct val="90000"/>
              <a:buFont typeface="Wingdings" pitchFamily="2" charset="2"/>
              <a:buChar char="q"/>
            </a:pPr>
            <a:r>
              <a:rPr lang="fr-FR" sz="1600" dirty="0" smtClean="0">
                <a:latin typeface="Tahoma" pitchFamily="34" charset="0"/>
                <a:ea typeface="Tahoma" pitchFamily="34" charset="0"/>
                <a:cs typeface="Tahoma" pitchFamily="34" charset="0"/>
              </a:rPr>
              <a:t>Légère baisse du déficit des échanges de services (-2 milliards XPF)</a:t>
            </a:r>
          </a:p>
          <a:p>
            <a:endParaRPr lang="fr-FR" sz="1600" dirty="0">
              <a:latin typeface="Tahoma" pitchFamily="34" charset="0"/>
              <a:ea typeface="Tahoma" pitchFamily="34" charset="0"/>
              <a:cs typeface="Tahoma" pitchFamily="34" charset="0"/>
            </a:endParaRPr>
          </a:p>
        </p:txBody>
      </p:sp>
      <p:pic>
        <p:nvPicPr>
          <p:cNvPr id="6" name="Image 5"/>
          <p:cNvPicPr>
            <a:picLocks noChangeAspect="1"/>
          </p:cNvPicPr>
          <p:nvPr/>
        </p:nvPicPr>
        <p:blipFill>
          <a:blip r:embed="rId3"/>
          <a:stretch>
            <a:fillRect/>
          </a:stretch>
        </p:blipFill>
        <p:spPr>
          <a:xfrm>
            <a:off x="2185945" y="2379392"/>
            <a:ext cx="5845984" cy="3818724"/>
          </a:xfrm>
          <a:prstGeom prst="rect">
            <a:avLst/>
          </a:prstGeom>
        </p:spPr>
      </p:pic>
      <p:sp>
        <p:nvSpPr>
          <p:cNvPr id="8" name="ZoneTexte 7"/>
          <p:cNvSpPr txBox="1"/>
          <p:nvPr/>
        </p:nvSpPr>
        <p:spPr>
          <a:xfrm>
            <a:off x="8133896" y="4183496"/>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- 79,5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8133896" y="3768284"/>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- 44,8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8133896" y="3179575"/>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44,2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8133896" y="2777806"/>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54,6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cxnSp>
        <p:nvCxnSpPr>
          <p:cNvPr id="18" name="Connecteur droit avec flèche 17"/>
          <p:cNvCxnSpPr>
            <a:stCxn id="16" idx="1"/>
          </p:cNvCxnSpPr>
          <p:nvPr/>
        </p:nvCxnSpPr>
        <p:spPr>
          <a:xfrm flipH="1">
            <a:off x="7839075" y="2931695"/>
            <a:ext cx="294821" cy="540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15" idx="1"/>
          </p:cNvCxnSpPr>
          <p:nvPr/>
        </p:nvCxnSpPr>
        <p:spPr>
          <a:xfrm flipH="1" flipV="1">
            <a:off x="7857853" y="3147244"/>
            <a:ext cx="276043" cy="1862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a:off x="7839075" y="3922173"/>
            <a:ext cx="29482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8" idx="1"/>
          </p:cNvCxnSpPr>
          <p:nvPr/>
        </p:nvCxnSpPr>
        <p:spPr>
          <a:xfrm flipH="1" flipV="1">
            <a:off x="7839075" y="4293668"/>
            <a:ext cx="294821" cy="437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3257550" y="2127536"/>
            <a:ext cx="4219922" cy="261610"/>
          </a:xfrm>
          <a:prstGeom prst="rect">
            <a:avLst/>
          </a:prstGeom>
          <a:noFill/>
        </p:spPr>
        <p:txBody>
          <a:bodyPr wrap="square" rtlCol="0">
            <a:spAutoFit/>
          </a:bodyPr>
          <a:lstStyle/>
          <a:p>
            <a:r>
              <a:rPr lang="fr-FR" sz="1100" b="1" dirty="0" smtClean="0">
                <a:latin typeface="Tahoma" panose="020B0604030504040204" pitchFamily="34" charset="0"/>
                <a:ea typeface="Tahoma" panose="020B0604030504040204" pitchFamily="34" charset="0"/>
                <a:cs typeface="Tahoma" panose="020B0604030504040204" pitchFamily="34" charset="0"/>
              </a:rPr>
              <a:t>Principaux soldes du compte de transactions courantes</a:t>
            </a:r>
            <a:endParaRPr lang="fr-FR" sz="1100" b="1" dirty="0">
              <a:latin typeface="Tahoma" panose="020B0604030504040204" pitchFamily="34" charset="0"/>
              <a:ea typeface="Tahoma" panose="020B0604030504040204" pitchFamily="34" charset="0"/>
              <a:cs typeface="Tahoma" panose="020B0604030504040204" pitchFamily="34" charset="0"/>
            </a:endParaRPr>
          </a:p>
        </p:txBody>
      </p:sp>
      <p:sp>
        <p:nvSpPr>
          <p:cNvPr id="30" name="ZoneTexte 29"/>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de transactions courantes</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ZoneTexte 30"/>
          <p:cNvSpPr txBox="1"/>
          <p:nvPr/>
        </p:nvSpPr>
        <p:spPr>
          <a:xfrm>
            <a:off x="9676946" y="4182007"/>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- 117,2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32" name="ZoneTexte 31"/>
          <p:cNvSpPr txBox="1"/>
          <p:nvPr/>
        </p:nvSpPr>
        <p:spPr>
          <a:xfrm>
            <a:off x="9676946" y="3766795"/>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- 47,0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33" name="ZoneTexte 32"/>
          <p:cNvSpPr txBox="1"/>
          <p:nvPr/>
        </p:nvSpPr>
        <p:spPr>
          <a:xfrm>
            <a:off x="9676946" y="3178086"/>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42,5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34" name="ZoneTexte 33"/>
          <p:cNvSpPr txBox="1"/>
          <p:nvPr/>
        </p:nvSpPr>
        <p:spPr>
          <a:xfrm>
            <a:off x="9676946" y="2776317"/>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57,2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35" name="ZoneTexte 34"/>
          <p:cNvSpPr txBox="1"/>
          <p:nvPr/>
        </p:nvSpPr>
        <p:spPr>
          <a:xfrm>
            <a:off x="9933755" y="2516196"/>
            <a:ext cx="714052" cy="261610"/>
          </a:xfrm>
          <a:prstGeom prst="rect">
            <a:avLst/>
          </a:prstGeom>
          <a:noFill/>
        </p:spPr>
        <p:txBody>
          <a:bodyPr wrap="square" rtlCol="0">
            <a:spAutoFit/>
          </a:bodyPr>
          <a:lstStyle/>
          <a:p>
            <a:pPr algn="ctr"/>
            <a:r>
              <a:rPr lang="fr-FR" sz="1100" b="1" dirty="0" smtClean="0">
                <a:latin typeface="Tahoma" panose="020B0604030504040204" pitchFamily="34" charset="0"/>
                <a:ea typeface="Tahoma" panose="020B0604030504040204" pitchFamily="34" charset="0"/>
                <a:cs typeface="Tahoma" panose="020B0604030504040204" pitchFamily="34" charset="0"/>
              </a:rPr>
              <a:t>2019</a:t>
            </a:r>
            <a:endParaRPr lang="fr-FR" sz="1100" b="1" dirty="0">
              <a:latin typeface="Tahoma" panose="020B0604030504040204" pitchFamily="34" charset="0"/>
              <a:ea typeface="Tahoma" panose="020B0604030504040204" pitchFamily="34" charset="0"/>
              <a:cs typeface="Tahoma" panose="020B0604030504040204" pitchFamily="34" charset="0"/>
            </a:endParaRPr>
          </a:p>
        </p:txBody>
      </p:sp>
      <p:sp>
        <p:nvSpPr>
          <p:cNvPr id="36" name="ZoneTexte 35"/>
          <p:cNvSpPr txBox="1"/>
          <p:nvPr/>
        </p:nvSpPr>
        <p:spPr>
          <a:xfrm>
            <a:off x="8324644" y="2516196"/>
            <a:ext cx="714052" cy="261610"/>
          </a:xfrm>
          <a:prstGeom prst="rect">
            <a:avLst/>
          </a:prstGeom>
          <a:noFill/>
        </p:spPr>
        <p:txBody>
          <a:bodyPr wrap="square" rtlCol="0">
            <a:spAutoFit/>
          </a:bodyPr>
          <a:lstStyle/>
          <a:p>
            <a:pPr algn="ctr"/>
            <a:r>
              <a:rPr lang="fr-FR" sz="1100" b="1" dirty="0" smtClean="0">
                <a:latin typeface="Tahoma" panose="020B0604030504040204" pitchFamily="34" charset="0"/>
                <a:ea typeface="Tahoma" panose="020B0604030504040204" pitchFamily="34" charset="0"/>
                <a:cs typeface="Tahoma" panose="020B0604030504040204" pitchFamily="34" charset="0"/>
              </a:rPr>
              <a:t>2020</a:t>
            </a:r>
            <a:endParaRPr lang="fr-FR" sz="11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041646"/>
      </p:ext>
    </p:extLst>
  </p:cSld>
  <p:clrMapOvr>
    <a:masterClrMapping/>
  </p:clrMapOvr>
  <mc:AlternateContent xmlns:mc="http://schemas.openxmlformats.org/markup-compatibility/2006" xmlns:p14="http://schemas.microsoft.com/office/powerpoint/2010/main">
    <mc:Choice Requires="p14">
      <p:transition spd="slow" p14:dur="2000" advTm="21380"/>
    </mc:Choice>
    <mc:Fallback xmlns="">
      <p:transition spd="slow" advTm="2138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720725" y="124142"/>
            <a:ext cx="10681376" cy="830998"/>
          </a:xfrm>
        </p:spPr>
        <p:txBody>
          <a:bodyPr anchor="ctr">
            <a:normAutofit/>
          </a:bodyPr>
          <a:lstStyle/>
          <a:p>
            <a:pPr algn="ctr"/>
            <a:r>
              <a:rPr lang="fr-FR" sz="2800" dirty="0" smtClean="0"/>
              <a:t>Les importations baissent plus que les exportations </a:t>
            </a:r>
          </a:p>
        </p:txBody>
      </p:sp>
      <p:sp>
        <p:nvSpPr>
          <p:cNvPr id="5" name="Espace réservé du contenu 2"/>
          <p:cNvSpPr txBox="1">
            <a:spLocks/>
          </p:cNvSpPr>
          <p:nvPr/>
        </p:nvSpPr>
        <p:spPr>
          <a:xfrm>
            <a:off x="76200" y="1571625"/>
            <a:ext cx="4886218" cy="44608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90000"/>
              <a:buFont typeface="Wingdings" pitchFamily="2" charset="2"/>
              <a:buChar char="q"/>
            </a:pPr>
            <a:r>
              <a:rPr lang="fr-FR" sz="1400" b="1" dirty="0" smtClean="0">
                <a:latin typeface="Tahoma" pitchFamily="34" charset="0"/>
                <a:ea typeface="Tahoma" pitchFamily="34" charset="0"/>
                <a:cs typeface="Tahoma" pitchFamily="34" charset="0"/>
              </a:rPr>
              <a:t>Le déficit commercial s’élève à 79,5 milliards XPF et s’améliore de 37,7 milliards XPF</a:t>
            </a:r>
          </a:p>
          <a:p>
            <a:pPr>
              <a:buSzPct val="90000"/>
              <a:buFont typeface="Wingdings" pitchFamily="2" charset="2"/>
              <a:buChar char="q"/>
            </a:pPr>
            <a:endParaRPr lang="fr-FR" sz="1400" dirty="0" smtClean="0">
              <a:latin typeface="Tahoma" pitchFamily="34" charset="0"/>
              <a:ea typeface="Tahoma" pitchFamily="34" charset="0"/>
              <a:cs typeface="Tahoma" pitchFamily="34" charset="0"/>
            </a:endParaRPr>
          </a:p>
          <a:p>
            <a:pPr lvl="1">
              <a:buSzPct val="90000"/>
              <a:buFont typeface="Wingdings" pitchFamily="2" charset="2"/>
              <a:buChar char="q"/>
            </a:pPr>
            <a:r>
              <a:rPr lang="fr-FR" sz="1400" dirty="0" smtClean="0">
                <a:latin typeface="Tahoma" pitchFamily="34" charset="0"/>
                <a:ea typeface="Tahoma" pitchFamily="34" charset="0"/>
                <a:cs typeface="Tahoma" pitchFamily="34" charset="0"/>
              </a:rPr>
              <a:t>Diminution des importations de 41,5 milliards XPF</a:t>
            </a:r>
          </a:p>
          <a:p>
            <a:pPr lvl="2">
              <a:buSzPct val="90000"/>
              <a:buFont typeface="Wingdings" panose="05000000000000000000" pitchFamily="2" charset="2"/>
              <a:buChar char="§"/>
            </a:pPr>
            <a:r>
              <a:rPr lang="fr-FR" sz="1200" dirty="0">
                <a:latin typeface="Tahoma" pitchFamily="34" charset="0"/>
                <a:ea typeface="Tahoma" pitchFamily="34" charset="0"/>
                <a:cs typeface="Tahoma" pitchFamily="34" charset="0"/>
              </a:rPr>
              <a:t>B</a:t>
            </a:r>
            <a:r>
              <a:rPr lang="fr-FR" sz="1200" dirty="0" smtClean="0">
                <a:latin typeface="Tahoma" pitchFamily="34" charset="0"/>
                <a:ea typeface="Tahoma" pitchFamily="34" charset="0"/>
                <a:cs typeface="Tahoma" pitchFamily="34" charset="0"/>
              </a:rPr>
              <a:t>aisse mécanique suite aux importants achats réalisés en 2019, allègement de la facture énergétique</a:t>
            </a:r>
          </a:p>
          <a:p>
            <a:pPr lvl="2">
              <a:buSzPct val="90000"/>
              <a:buFont typeface="Wingdings" panose="05000000000000000000" pitchFamily="2" charset="2"/>
              <a:buChar char="§"/>
            </a:pPr>
            <a:endParaRPr lang="fr-FR" sz="1200" dirty="0" smtClean="0">
              <a:latin typeface="Tahoma" pitchFamily="34" charset="0"/>
              <a:ea typeface="Tahoma" pitchFamily="34" charset="0"/>
              <a:cs typeface="Tahoma" pitchFamily="34" charset="0"/>
            </a:endParaRPr>
          </a:p>
          <a:p>
            <a:pPr lvl="1">
              <a:buSzPct val="90000"/>
              <a:buFont typeface="Wingdings" pitchFamily="2" charset="2"/>
              <a:buChar char="q"/>
            </a:pPr>
            <a:r>
              <a:rPr lang="fr-FR" sz="1400" dirty="0" smtClean="0">
                <a:latin typeface="Tahoma" pitchFamily="34" charset="0"/>
                <a:ea typeface="Tahoma" pitchFamily="34" charset="0"/>
                <a:cs typeface="Tahoma" pitchFamily="34" charset="0"/>
              </a:rPr>
              <a:t>Diminution des exportations de 3,9 milliards XPF </a:t>
            </a:r>
          </a:p>
          <a:p>
            <a:pPr lvl="2">
              <a:buSzPct val="90000"/>
              <a:buFont typeface="Wingdings" panose="05000000000000000000" pitchFamily="2" charset="2"/>
              <a:buChar char="§"/>
            </a:pPr>
            <a:r>
              <a:rPr lang="fr-FR" sz="1200" dirty="0" smtClean="0">
                <a:latin typeface="Tahoma" pitchFamily="34" charset="0"/>
                <a:ea typeface="Tahoma" pitchFamily="34" charset="0"/>
                <a:cs typeface="Tahoma" pitchFamily="34" charset="0"/>
              </a:rPr>
              <a:t>Recul de l’activité métallurgique : problèmes techniques (KNS), problèmes d’approvisionnement (SLN), arrêt de la raffinerie (VALE)</a:t>
            </a:r>
          </a:p>
          <a:p>
            <a:pPr lvl="2">
              <a:buSzPct val="90000"/>
              <a:buFont typeface="Wingdings" panose="05000000000000000000" pitchFamily="2" charset="2"/>
              <a:buChar char="§"/>
            </a:pPr>
            <a:r>
              <a:rPr lang="fr-FR" sz="1200" dirty="0" smtClean="0">
                <a:latin typeface="Tahoma" pitchFamily="34" charset="0"/>
                <a:ea typeface="Tahoma" pitchFamily="34" charset="0"/>
                <a:cs typeface="Tahoma" pitchFamily="34" charset="0"/>
              </a:rPr>
              <a:t>Ferronickel : -15 %</a:t>
            </a:r>
          </a:p>
          <a:p>
            <a:pPr lvl="2">
              <a:buSzPct val="90000"/>
              <a:buFont typeface="Wingdings" panose="05000000000000000000" pitchFamily="2" charset="2"/>
              <a:buChar char="§"/>
            </a:pPr>
            <a:r>
              <a:rPr lang="fr-FR" sz="1200" dirty="0">
                <a:latin typeface="Tahoma" pitchFamily="34" charset="0"/>
                <a:ea typeface="Tahoma" pitchFamily="34" charset="0"/>
                <a:cs typeface="Tahoma" pitchFamily="34" charset="0"/>
              </a:rPr>
              <a:t>O</a:t>
            </a:r>
            <a:r>
              <a:rPr lang="fr-FR" sz="1200" dirty="0" smtClean="0">
                <a:latin typeface="Tahoma" pitchFamily="34" charset="0"/>
                <a:ea typeface="Tahoma" pitchFamily="34" charset="0"/>
                <a:cs typeface="Tahoma" pitchFamily="34" charset="0"/>
              </a:rPr>
              <a:t>xyde de nickel : -48 % </a:t>
            </a:r>
          </a:p>
          <a:p>
            <a:pPr lvl="2">
              <a:buSzPct val="90000"/>
              <a:buFont typeface="Wingdings" panose="05000000000000000000" pitchFamily="2" charset="2"/>
              <a:buChar char="§"/>
            </a:pPr>
            <a:r>
              <a:rPr lang="fr-FR" sz="1200" dirty="0" smtClean="0">
                <a:latin typeface="Tahoma" pitchFamily="34" charset="0"/>
                <a:ea typeface="Tahoma" pitchFamily="34" charset="0"/>
                <a:cs typeface="Tahoma" pitchFamily="34" charset="0"/>
              </a:rPr>
              <a:t>Carbonate de cobalt : -17 %</a:t>
            </a:r>
          </a:p>
          <a:p>
            <a:pPr lvl="2">
              <a:buSzPct val="90000"/>
              <a:buFont typeface="Wingdings" panose="05000000000000000000" pitchFamily="2" charset="2"/>
              <a:buChar char="§"/>
            </a:pPr>
            <a:r>
              <a:rPr lang="fr-FR" sz="1200" dirty="0" smtClean="0">
                <a:latin typeface="Tahoma" pitchFamily="34" charset="0"/>
                <a:ea typeface="Tahoma" pitchFamily="34" charset="0"/>
                <a:cs typeface="Tahoma" pitchFamily="34" charset="0"/>
              </a:rPr>
              <a:t>Minerais : +22 %</a:t>
            </a:r>
          </a:p>
          <a:p>
            <a:pPr lvl="2">
              <a:buSzPct val="90000"/>
              <a:buFont typeface="Wingdings" panose="05000000000000000000" pitchFamily="2" charset="2"/>
              <a:buChar char="§"/>
            </a:pPr>
            <a:r>
              <a:rPr lang="fr-FR" sz="1200" dirty="0" smtClean="0">
                <a:latin typeface="Tahoma" pitchFamily="34" charset="0"/>
                <a:ea typeface="Tahoma" pitchFamily="34" charset="0"/>
                <a:cs typeface="Tahoma" pitchFamily="34" charset="0"/>
              </a:rPr>
              <a:t>Réorientation stratégique de l’usine du Sud </a:t>
            </a:r>
            <a:r>
              <a:rPr lang="fr-FR" sz="1200" dirty="0" smtClean="0">
                <a:latin typeface="Tahoma" pitchFamily="34" charset="0"/>
                <a:ea typeface="Tahoma" pitchFamily="34" charset="0"/>
                <a:cs typeface="Tahoma" pitchFamily="34" charset="0"/>
                <a:sym typeface="Wingdings" panose="05000000000000000000" pitchFamily="2" charset="2"/>
              </a:rPr>
              <a:t>sur le</a:t>
            </a:r>
            <a:r>
              <a:rPr lang="fr-FR" sz="1200" dirty="0" smtClean="0">
                <a:latin typeface="Tahoma" pitchFamily="34" charset="0"/>
                <a:ea typeface="Tahoma" pitchFamily="34" charset="0"/>
                <a:cs typeface="Tahoma" pitchFamily="34" charset="0"/>
              </a:rPr>
              <a:t> NHC : +123 %</a:t>
            </a:r>
            <a:endParaRPr lang="fr-FR" sz="1200" dirty="0" smtClean="0">
              <a:latin typeface="Tahoma" pitchFamily="34" charset="0"/>
              <a:ea typeface="Tahoma" pitchFamily="34" charset="0"/>
              <a:cs typeface="Tahoma" pitchFamily="34" charset="0"/>
              <a:sym typeface="Wingdings" panose="05000000000000000000" pitchFamily="2" charset="2"/>
            </a:endParaRPr>
          </a:p>
        </p:txBody>
      </p:sp>
      <p:graphicFrame>
        <p:nvGraphicFramePr>
          <p:cNvPr id="13" name="Graphique 12"/>
          <p:cNvGraphicFramePr>
            <a:graphicFrameLocks noGrp="1"/>
          </p:cNvGraphicFramePr>
          <p:nvPr>
            <p:extLst>
              <p:ext uri="{D42A27DB-BD31-4B8C-83A1-F6EECF244321}">
                <p14:modId xmlns:p14="http://schemas.microsoft.com/office/powerpoint/2010/main" val="3494389424"/>
              </p:ext>
            </p:extLst>
          </p:nvPr>
        </p:nvGraphicFramePr>
        <p:xfrm>
          <a:off x="5248275" y="1571625"/>
          <a:ext cx="6857999" cy="4044949"/>
        </p:xfrm>
        <a:graphic>
          <a:graphicData uri="http://schemas.openxmlformats.org/drawingml/2006/chart">
            <c:chart xmlns:c="http://schemas.openxmlformats.org/drawingml/2006/chart" xmlns:r="http://schemas.openxmlformats.org/officeDocument/2006/relationships" r:id="rId3"/>
          </a:graphicData>
        </a:graphic>
      </p:graphicFrame>
      <p:sp>
        <p:nvSpPr>
          <p:cNvPr id="17" name="ZoneTexte 16"/>
          <p:cNvSpPr txBox="1"/>
          <p:nvPr/>
        </p:nvSpPr>
        <p:spPr>
          <a:xfrm>
            <a:off x="7453139" y="1400167"/>
            <a:ext cx="3672408" cy="261610"/>
          </a:xfrm>
          <a:prstGeom prst="rect">
            <a:avLst/>
          </a:prstGeom>
          <a:noFill/>
        </p:spPr>
        <p:txBody>
          <a:bodyPr wrap="square" rtlCol="0">
            <a:spAutoFit/>
          </a:bodyPr>
          <a:lstStyle/>
          <a:p>
            <a:r>
              <a:rPr lang="fr-FR" sz="1100" b="1" dirty="0">
                <a:latin typeface="Tahoma" panose="020B0604030504040204" pitchFamily="34" charset="0"/>
                <a:ea typeface="Tahoma" panose="020B0604030504040204" pitchFamily="34" charset="0"/>
                <a:cs typeface="Tahoma" panose="020B0604030504040204" pitchFamily="34" charset="0"/>
              </a:rPr>
              <a:t>É</a:t>
            </a:r>
            <a:r>
              <a:rPr lang="fr-FR" sz="1100" b="1" dirty="0" smtClean="0">
                <a:latin typeface="Tahoma" panose="020B0604030504040204" pitchFamily="34" charset="0"/>
                <a:ea typeface="Tahoma" panose="020B0604030504040204" pitchFamily="34" charset="0"/>
                <a:cs typeface="Tahoma" panose="020B0604030504040204" pitchFamily="34" charset="0"/>
              </a:rPr>
              <a:t>volution des échanges de biens</a:t>
            </a:r>
            <a:endParaRPr lang="fr-FR" sz="1100" b="1" dirty="0">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de transactions courantes</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403702"/>
      </p:ext>
    </p:extLst>
  </p:cSld>
  <p:clrMapOvr>
    <a:masterClrMapping/>
  </p:clrMapOvr>
  <mc:AlternateContent xmlns:mc="http://schemas.openxmlformats.org/markup-compatibility/2006" xmlns:p14="http://schemas.microsoft.com/office/powerpoint/2010/main">
    <mc:Choice Requires="p14">
      <p:transition spd="slow" p14:dur="2000" advTm="36273"/>
    </mc:Choice>
    <mc:Fallback xmlns="">
      <p:transition spd="slow" advTm="3627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0" y="208993"/>
            <a:ext cx="12192000" cy="830998"/>
          </a:xfrm>
        </p:spPr>
        <p:txBody>
          <a:bodyPr anchor="ctr">
            <a:normAutofit lnSpcReduction="10000"/>
          </a:bodyPr>
          <a:lstStyle/>
          <a:p>
            <a:pPr algn="ctr"/>
            <a:r>
              <a:rPr lang="fr-FR" sz="2800" dirty="0" smtClean="0"/>
              <a:t>La crise sanitaire impacte tout autant </a:t>
            </a:r>
          </a:p>
          <a:p>
            <a:pPr algn="ctr"/>
            <a:r>
              <a:rPr lang="fr-FR" sz="2800" dirty="0" smtClean="0"/>
              <a:t>les entrées que les sorties de services</a:t>
            </a:r>
            <a:endParaRPr lang="fr-FR" sz="2800" dirty="0"/>
          </a:p>
        </p:txBody>
      </p:sp>
      <p:sp>
        <p:nvSpPr>
          <p:cNvPr id="5" name="Espace réservé du contenu 2"/>
          <p:cNvSpPr txBox="1">
            <a:spLocks/>
          </p:cNvSpPr>
          <p:nvPr/>
        </p:nvSpPr>
        <p:spPr>
          <a:xfrm>
            <a:off x="76199" y="1345987"/>
            <a:ext cx="11849101" cy="3757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90000"/>
              <a:buFont typeface="Wingdings" pitchFamily="2" charset="2"/>
              <a:buChar char="q"/>
            </a:pPr>
            <a:r>
              <a:rPr lang="fr-FR" sz="1400" b="1" dirty="0" smtClean="0">
                <a:latin typeface="Tahoma" pitchFamily="34" charset="0"/>
                <a:ea typeface="Tahoma" pitchFamily="34" charset="0"/>
                <a:cs typeface="Tahoma" pitchFamily="34" charset="0"/>
              </a:rPr>
              <a:t>Le déficit des échanges de services s’établit à 44,8 milliards XPF et s’améliore de 2,3 milliards XPF</a:t>
            </a:r>
          </a:p>
          <a:p>
            <a:pPr>
              <a:buSzPct val="90000"/>
              <a:buFont typeface="Wingdings" pitchFamily="2" charset="2"/>
              <a:buChar char="q"/>
            </a:pPr>
            <a:endParaRPr lang="fr-FR" sz="14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400" dirty="0" smtClean="0">
              <a:latin typeface="Tahoma" pitchFamily="34" charset="0"/>
              <a:ea typeface="Tahoma" pitchFamily="34" charset="0"/>
              <a:cs typeface="Tahoma" pitchFamily="34" charset="0"/>
            </a:endParaRPr>
          </a:p>
          <a:p>
            <a:endParaRPr lang="fr-FR" sz="1400" dirty="0">
              <a:latin typeface="Tahoma" pitchFamily="34" charset="0"/>
              <a:ea typeface="Tahoma" pitchFamily="34" charset="0"/>
              <a:cs typeface="Tahoma" pitchFamily="34" charset="0"/>
            </a:endParaRPr>
          </a:p>
        </p:txBody>
      </p:sp>
      <p:sp>
        <p:nvSpPr>
          <p:cNvPr id="17" name="ZoneTexte 16"/>
          <p:cNvSpPr txBox="1"/>
          <p:nvPr/>
        </p:nvSpPr>
        <p:spPr>
          <a:xfrm>
            <a:off x="3602570" y="2019862"/>
            <a:ext cx="3672408" cy="261610"/>
          </a:xfrm>
          <a:prstGeom prst="rect">
            <a:avLst/>
          </a:prstGeom>
          <a:noFill/>
        </p:spPr>
        <p:txBody>
          <a:bodyPr wrap="square" rtlCol="0">
            <a:spAutoFit/>
          </a:bodyPr>
          <a:lstStyle/>
          <a:p>
            <a:r>
              <a:rPr lang="fr-FR" sz="1100" b="1" dirty="0">
                <a:latin typeface="Tahoma" panose="020B0604030504040204" pitchFamily="34" charset="0"/>
                <a:ea typeface="Tahoma" panose="020B0604030504040204" pitchFamily="34" charset="0"/>
                <a:cs typeface="Tahoma" panose="020B0604030504040204" pitchFamily="34" charset="0"/>
              </a:rPr>
              <a:t>É</a:t>
            </a:r>
            <a:r>
              <a:rPr lang="fr-FR" sz="1100" b="1" dirty="0" smtClean="0">
                <a:latin typeface="Tahoma" panose="020B0604030504040204" pitchFamily="34" charset="0"/>
                <a:ea typeface="Tahoma" panose="020B0604030504040204" pitchFamily="34" charset="0"/>
                <a:cs typeface="Tahoma" panose="020B0604030504040204" pitchFamily="34" charset="0"/>
              </a:rPr>
              <a:t>volution des principaux soldes des services</a:t>
            </a:r>
            <a:endParaRPr lang="fr-FR" sz="1100" b="1" dirty="0">
              <a:latin typeface="Tahoma" panose="020B0604030504040204" pitchFamily="34" charset="0"/>
              <a:ea typeface="Tahoma" panose="020B0604030504040204" pitchFamily="34" charset="0"/>
              <a:cs typeface="Tahoma" panose="020B0604030504040204" pitchFamily="34" charset="0"/>
            </a:endParaRPr>
          </a:p>
        </p:txBody>
      </p:sp>
      <p:sp>
        <p:nvSpPr>
          <p:cNvPr id="6" name="ZoneTexte 5"/>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de transactions courantes</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8698958" y="2624453"/>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19,7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cxnSp>
        <p:nvCxnSpPr>
          <p:cNvPr id="9" name="Connecteur droit avec flèche 8"/>
          <p:cNvCxnSpPr>
            <a:stCxn id="8" idx="1"/>
          </p:cNvCxnSpPr>
          <p:nvPr/>
        </p:nvCxnSpPr>
        <p:spPr>
          <a:xfrm flipH="1">
            <a:off x="8404137" y="2778342"/>
            <a:ext cx="294821" cy="540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8698958" y="3105169"/>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- 4,8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cxnSp>
        <p:nvCxnSpPr>
          <p:cNvPr id="11" name="Connecteur droit avec flèche 10"/>
          <p:cNvCxnSpPr/>
          <p:nvPr/>
        </p:nvCxnSpPr>
        <p:spPr>
          <a:xfrm flipH="1">
            <a:off x="8404137" y="3259058"/>
            <a:ext cx="294821" cy="540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709164" y="4072971"/>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- 27,0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cxnSp>
        <p:nvCxnSpPr>
          <p:cNvPr id="14" name="Connecteur droit avec flèche 13"/>
          <p:cNvCxnSpPr>
            <a:stCxn id="12" idx="1"/>
          </p:cNvCxnSpPr>
          <p:nvPr/>
        </p:nvCxnSpPr>
        <p:spPr>
          <a:xfrm flipH="1" flipV="1">
            <a:off x="8340725" y="3889005"/>
            <a:ext cx="368439" cy="3378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0244025" y="2623878"/>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18,8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10244025" y="3104594"/>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- 4,8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ZoneTexte 17"/>
          <p:cNvSpPr txBox="1"/>
          <p:nvPr/>
        </p:nvSpPr>
        <p:spPr>
          <a:xfrm>
            <a:off x="10254231" y="4072396"/>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- 28,3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19" name="ZoneTexte 18"/>
          <p:cNvSpPr txBox="1"/>
          <p:nvPr/>
        </p:nvSpPr>
        <p:spPr>
          <a:xfrm>
            <a:off x="10447853" y="2381318"/>
            <a:ext cx="714052" cy="261610"/>
          </a:xfrm>
          <a:prstGeom prst="rect">
            <a:avLst/>
          </a:prstGeom>
          <a:noFill/>
        </p:spPr>
        <p:txBody>
          <a:bodyPr wrap="square" rtlCol="0">
            <a:spAutoFit/>
          </a:bodyPr>
          <a:lstStyle/>
          <a:p>
            <a:pPr algn="ctr"/>
            <a:r>
              <a:rPr lang="fr-FR" sz="1100" b="1" dirty="0" smtClean="0">
                <a:latin typeface="Tahoma" panose="020B0604030504040204" pitchFamily="34" charset="0"/>
                <a:ea typeface="Tahoma" panose="020B0604030504040204" pitchFamily="34" charset="0"/>
                <a:cs typeface="Tahoma" panose="020B0604030504040204" pitchFamily="34" charset="0"/>
              </a:rPr>
              <a:t>2019</a:t>
            </a:r>
            <a:endParaRPr lang="fr-FR" sz="1100" b="1" dirty="0">
              <a:latin typeface="Tahoma" panose="020B0604030504040204" pitchFamily="34" charset="0"/>
              <a:ea typeface="Tahoma" panose="020B0604030504040204" pitchFamily="34" charset="0"/>
              <a:cs typeface="Tahoma" panose="020B0604030504040204" pitchFamily="34" charset="0"/>
            </a:endParaRPr>
          </a:p>
        </p:txBody>
      </p:sp>
      <p:sp>
        <p:nvSpPr>
          <p:cNvPr id="20" name="ZoneTexte 19"/>
          <p:cNvSpPr txBox="1"/>
          <p:nvPr/>
        </p:nvSpPr>
        <p:spPr>
          <a:xfrm>
            <a:off x="8838742" y="2381318"/>
            <a:ext cx="714052" cy="261610"/>
          </a:xfrm>
          <a:prstGeom prst="rect">
            <a:avLst/>
          </a:prstGeom>
          <a:noFill/>
        </p:spPr>
        <p:txBody>
          <a:bodyPr wrap="square" rtlCol="0">
            <a:spAutoFit/>
          </a:bodyPr>
          <a:lstStyle/>
          <a:p>
            <a:pPr algn="ctr"/>
            <a:r>
              <a:rPr lang="fr-FR" sz="1100" b="1" dirty="0" smtClean="0">
                <a:latin typeface="Tahoma" panose="020B0604030504040204" pitchFamily="34" charset="0"/>
                <a:ea typeface="Tahoma" panose="020B0604030504040204" pitchFamily="34" charset="0"/>
                <a:cs typeface="Tahoma" panose="020B0604030504040204" pitchFamily="34" charset="0"/>
              </a:rPr>
              <a:t>2020</a:t>
            </a:r>
            <a:endParaRPr lang="fr-FR" sz="11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2" name="Graphique 21"/>
          <p:cNvGraphicFramePr>
            <a:graphicFrameLocks noGrp="1"/>
          </p:cNvGraphicFramePr>
          <p:nvPr>
            <p:extLst>
              <p:ext uri="{D42A27DB-BD31-4B8C-83A1-F6EECF244321}">
                <p14:modId xmlns:p14="http://schemas.microsoft.com/office/powerpoint/2010/main" val="3796067016"/>
              </p:ext>
            </p:extLst>
          </p:nvPr>
        </p:nvGraphicFramePr>
        <p:xfrm>
          <a:off x="1613704" y="1962955"/>
          <a:ext cx="7041908" cy="4128926"/>
        </p:xfrm>
        <a:graphic>
          <a:graphicData uri="http://schemas.openxmlformats.org/drawingml/2006/chart">
            <c:chart xmlns:c="http://schemas.openxmlformats.org/drawingml/2006/chart" xmlns:r="http://schemas.openxmlformats.org/officeDocument/2006/relationships" r:id="rId3"/>
          </a:graphicData>
        </a:graphic>
      </p:graphicFrame>
      <p:sp>
        <p:nvSpPr>
          <p:cNvPr id="23" name="ZoneTexte 22"/>
          <p:cNvSpPr txBox="1"/>
          <p:nvPr/>
        </p:nvSpPr>
        <p:spPr>
          <a:xfrm>
            <a:off x="8698958" y="3566260"/>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- 24,1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sp>
        <p:nvSpPr>
          <p:cNvPr id="24" name="ZoneTexte 23"/>
          <p:cNvSpPr txBox="1"/>
          <p:nvPr/>
        </p:nvSpPr>
        <p:spPr>
          <a:xfrm>
            <a:off x="10244025" y="3565685"/>
            <a:ext cx="1150118"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Tahoma" panose="020B0604030504040204" pitchFamily="34" charset="0"/>
                <a:ea typeface="Tahoma" panose="020B0604030504040204" pitchFamily="34" charset="0"/>
                <a:cs typeface="Tahoma" panose="020B0604030504040204" pitchFamily="34" charset="0"/>
              </a:rPr>
              <a:t>- 24,6 mds</a:t>
            </a:r>
            <a:endParaRPr lang="fr-FR" sz="1400" dirty="0">
              <a:latin typeface="Tahoma" panose="020B0604030504040204" pitchFamily="34" charset="0"/>
              <a:ea typeface="Tahoma" panose="020B0604030504040204" pitchFamily="34" charset="0"/>
              <a:cs typeface="Tahoma" panose="020B0604030504040204" pitchFamily="34" charset="0"/>
            </a:endParaRPr>
          </a:p>
        </p:txBody>
      </p:sp>
      <p:cxnSp>
        <p:nvCxnSpPr>
          <p:cNvPr id="25" name="Connecteur droit avec flèche 24"/>
          <p:cNvCxnSpPr>
            <a:stCxn id="23" idx="1"/>
          </p:cNvCxnSpPr>
          <p:nvPr/>
        </p:nvCxnSpPr>
        <p:spPr>
          <a:xfrm flipH="1">
            <a:off x="8404137" y="3720149"/>
            <a:ext cx="294821" cy="130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7218355"/>
      </p:ext>
    </p:extLst>
  </p:cSld>
  <p:clrMapOvr>
    <a:masterClrMapping/>
  </p:clrMapOvr>
  <mc:AlternateContent xmlns:mc="http://schemas.openxmlformats.org/markup-compatibility/2006" xmlns:p14="http://schemas.microsoft.com/office/powerpoint/2010/main">
    <mc:Choice Requires="p14">
      <p:transition spd="slow" p14:dur="2000" advTm="21572"/>
    </mc:Choice>
    <mc:Fallback xmlns="">
      <p:transition spd="slow" advTm="2157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de transactions courantes</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0" y="208993"/>
            <a:ext cx="12192000" cy="830998"/>
          </a:xfrm>
        </p:spPr>
        <p:txBody>
          <a:bodyPr anchor="ctr">
            <a:normAutofit lnSpcReduction="10000"/>
          </a:bodyPr>
          <a:lstStyle/>
          <a:p>
            <a:pPr algn="ctr"/>
            <a:r>
              <a:rPr lang="fr-FR" sz="2800" dirty="0"/>
              <a:t>La crise sanitaire impacte tout autant </a:t>
            </a:r>
          </a:p>
          <a:p>
            <a:pPr algn="ctr"/>
            <a:r>
              <a:rPr lang="fr-FR" sz="2800" dirty="0"/>
              <a:t>les entrées que les sorties de services</a:t>
            </a:r>
          </a:p>
        </p:txBody>
      </p:sp>
      <p:sp>
        <p:nvSpPr>
          <p:cNvPr id="8" name="Espace réservé du contenu 2"/>
          <p:cNvSpPr txBox="1">
            <a:spLocks/>
          </p:cNvSpPr>
          <p:nvPr/>
        </p:nvSpPr>
        <p:spPr>
          <a:xfrm>
            <a:off x="289442" y="1564730"/>
            <a:ext cx="3248026" cy="105067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SzPct val="90000"/>
              <a:buNone/>
            </a:pPr>
            <a:r>
              <a:rPr lang="fr-FR" sz="1200" b="1" dirty="0" smtClean="0">
                <a:latin typeface="Tahoma" pitchFamily="34" charset="0"/>
                <a:ea typeface="Tahoma" pitchFamily="34" charset="0"/>
                <a:cs typeface="Tahoma" pitchFamily="34" charset="0"/>
              </a:rPr>
              <a:t>Augmentation du déficit des services de transports maritimes </a:t>
            </a:r>
          </a:p>
          <a:p>
            <a:pPr marL="0" indent="0" algn="ctr">
              <a:buSzPct val="90000"/>
              <a:buNone/>
            </a:pPr>
            <a:endParaRPr lang="fr-FR" sz="1200" b="1" dirty="0" smtClean="0">
              <a:latin typeface="Tahoma" pitchFamily="34" charset="0"/>
              <a:ea typeface="Tahoma" pitchFamily="34" charset="0"/>
              <a:cs typeface="Tahoma" pitchFamily="34" charset="0"/>
            </a:endParaRPr>
          </a:p>
          <a:p>
            <a:pPr marL="0" indent="0" algn="ctr">
              <a:buSzPct val="90000"/>
              <a:buNone/>
            </a:pPr>
            <a:r>
              <a:rPr lang="fr-FR" sz="1200" dirty="0" smtClean="0">
                <a:latin typeface="Tahoma" pitchFamily="34" charset="0"/>
                <a:ea typeface="Tahoma" pitchFamily="34" charset="0"/>
                <a:cs typeface="Tahoma" pitchFamily="34" charset="0"/>
              </a:rPr>
              <a:t>Hausse des exportations de minerais et </a:t>
            </a:r>
            <a:r>
              <a:rPr lang="fr-FR" sz="1200" dirty="0">
                <a:latin typeface="Tahoma" pitchFamily="34" charset="0"/>
                <a:ea typeface="Tahoma" pitchFamily="34" charset="0"/>
                <a:cs typeface="Tahoma" pitchFamily="34" charset="0"/>
              </a:rPr>
              <a:t>de </a:t>
            </a:r>
            <a:r>
              <a:rPr lang="fr-FR" sz="1200" dirty="0" smtClean="0">
                <a:latin typeface="Tahoma" pitchFamily="34" charset="0"/>
                <a:ea typeface="Tahoma" pitchFamily="34" charset="0"/>
                <a:cs typeface="Tahoma" pitchFamily="34" charset="0"/>
              </a:rPr>
              <a:t>NHC (</a:t>
            </a:r>
            <a:r>
              <a:rPr lang="fr-FR" sz="1200" dirty="0">
                <a:latin typeface="Tahoma" pitchFamily="34" charset="0"/>
                <a:ea typeface="Tahoma" pitchFamily="34" charset="0"/>
                <a:cs typeface="Tahoma" pitchFamily="34" charset="0"/>
              </a:rPr>
              <a:t>en volume) </a:t>
            </a:r>
            <a:endParaRPr lang="fr-FR" sz="1200" dirty="0" smtClean="0">
              <a:latin typeface="Tahoma" pitchFamily="34" charset="0"/>
              <a:ea typeface="Tahoma" pitchFamily="34" charset="0"/>
              <a:cs typeface="Tahoma" pitchFamily="34" charset="0"/>
            </a:endParaRPr>
          </a:p>
          <a:p>
            <a:pPr>
              <a:buSzPct val="90000"/>
              <a:buFont typeface="Wingdings" pitchFamily="2" charset="2"/>
              <a:buChar char="q"/>
            </a:pPr>
            <a:endParaRPr lang="fr-FR" sz="12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200" dirty="0" smtClean="0">
              <a:latin typeface="Tahoma" pitchFamily="34" charset="0"/>
              <a:ea typeface="Tahoma" pitchFamily="34" charset="0"/>
              <a:cs typeface="Tahoma" pitchFamily="34" charset="0"/>
            </a:endParaRPr>
          </a:p>
          <a:p>
            <a:endParaRPr lang="fr-FR" sz="1200" dirty="0">
              <a:latin typeface="Tahoma" pitchFamily="34" charset="0"/>
              <a:ea typeface="Tahoma" pitchFamily="34" charset="0"/>
              <a:cs typeface="Tahoma" pitchFamily="3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783" y="2717169"/>
            <a:ext cx="1639343" cy="1639343"/>
          </a:xfrm>
          <a:prstGeom prst="rect">
            <a:avLst/>
          </a:prstGeom>
        </p:spPr>
      </p:pic>
      <p:sp>
        <p:nvSpPr>
          <p:cNvPr id="11" name="Espace réservé du contenu 2"/>
          <p:cNvSpPr txBox="1">
            <a:spLocks/>
          </p:cNvSpPr>
          <p:nvPr/>
        </p:nvSpPr>
        <p:spPr>
          <a:xfrm>
            <a:off x="3993397" y="2707644"/>
            <a:ext cx="2719236" cy="13397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200" dirty="0">
              <a:latin typeface="Tahoma" pitchFamily="34" charset="0"/>
              <a:ea typeface="Tahoma" pitchFamily="34" charset="0"/>
              <a:cs typeface="Tahoma" pitchFamily="34" charset="0"/>
            </a:endParaRPr>
          </a:p>
        </p:txBody>
      </p:sp>
      <p:sp>
        <p:nvSpPr>
          <p:cNvPr id="12" name="Espace réservé du contenu 2"/>
          <p:cNvSpPr txBox="1">
            <a:spLocks/>
          </p:cNvSpPr>
          <p:nvPr/>
        </p:nvSpPr>
        <p:spPr>
          <a:xfrm>
            <a:off x="4418707" y="1522184"/>
            <a:ext cx="2995500" cy="218644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SzPct val="90000"/>
              <a:buNone/>
            </a:pPr>
            <a:r>
              <a:rPr lang="fr-FR" sz="1200" b="1" dirty="0" smtClean="0">
                <a:latin typeface="Tahoma" pitchFamily="34" charset="0"/>
                <a:ea typeface="Tahoma" pitchFamily="34" charset="0"/>
                <a:cs typeface="Tahoma" pitchFamily="34" charset="0"/>
              </a:rPr>
              <a:t>Réduction du déficit des services de transports aériens liée à la fermeture des frontières</a:t>
            </a:r>
          </a:p>
          <a:p>
            <a:pPr marL="0" indent="0" algn="ctr">
              <a:buSzPct val="90000"/>
              <a:buNone/>
            </a:pPr>
            <a:endParaRPr lang="fr-FR" sz="1200" b="1" dirty="0">
              <a:latin typeface="Tahoma" pitchFamily="34" charset="0"/>
              <a:ea typeface="Tahoma" pitchFamily="34" charset="0"/>
              <a:cs typeface="Tahoma" pitchFamily="34" charset="0"/>
            </a:endParaRPr>
          </a:p>
          <a:p>
            <a:pPr marL="0" indent="0" algn="ctr">
              <a:buSzPct val="90000"/>
              <a:buNone/>
            </a:pPr>
            <a:r>
              <a:rPr lang="fr-FR" sz="1200" dirty="0" smtClean="0">
                <a:latin typeface="Tahoma" pitchFamily="34" charset="0"/>
                <a:ea typeface="Tahoma" pitchFamily="34" charset="0"/>
                <a:cs typeface="Tahoma" pitchFamily="34" charset="0"/>
              </a:rPr>
              <a:t>Chute du trafic international de passagers de 70 %</a:t>
            </a:r>
          </a:p>
          <a:p>
            <a:pPr marL="0" indent="0" algn="ctr">
              <a:buSzPct val="90000"/>
              <a:buNone/>
            </a:pPr>
            <a:r>
              <a:rPr lang="fr-FR" sz="1200" dirty="0" smtClean="0">
                <a:latin typeface="Tahoma" pitchFamily="34" charset="0"/>
                <a:ea typeface="Tahoma" pitchFamily="34" charset="0"/>
                <a:cs typeface="Tahoma" pitchFamily="34" charset="0"/>
              </a:rPr>
              <a:t>Diminution des recettes de la compagnie aérienne locale (-4,5 mds) et des </a:t>
            </a:r>
            <a:r>
              <a:rPr lang="fr-FR" sz="1200" dirty="0">
                <a:latin typeface="Tahoma" pitchFamily="34" charset="0"/>
                <a:ea typeface="Tahoma" pitchFamily="34" charset="0"/>
                <a:cs typeface="Tahoma" pitchFamily="34" charset="0"/>
              </a:rPr>
              <a:t>opérateurs </a:t>
            </a:r>
            <a:r>
              <a:rPr lang="fr-FR" sz="1200" dirty="0" smtClean="0">
                <a:latin typeface="Tahoma" pitchFamily="34" charset="0"/>
                <a:ea typeface="Tahoma" pitchFamily="34" charset="0"/>
                <a:cs typeface="Tahoma" pitchFamily="34" charset="0"/>
              </a:rPr>
              <a:t>étrangers (-</a:t>
            </a:r>
            <a:r>
              <a:rPr lang="fr-FR" sz="1200" dirty="0">
                <a:latin typeface="Tahoma" pitchFamily="34" charset="0"/>
                <a:ea typeface="Tahoma" pitchFamily="34" charset="0"/>
                <a:cs typeface="Tahoma" pitchFamily="34" charset="0"/>
              </a:rPr>
              <a:t>7,2 mds)</a:t>
            </a:r>
          </a:p>
          <a:p>
            <a:pPr marL="0" indent="0" algn="ctr">
              <a:buSzPct val="90000"/>
              <a:buNone/>
            </a:pPr>
            <a:endParaRPr lang="fr-FR" sz="1200" dirty="0">
              <a:latin typeface="Tahoma" pitchFamily="34" charset="0"/>
              <a:ea typeface="Tahoma" pitchFamily="34" charset="0"/>
              <a:cs typeface="Tahoma" pitchFamily="34" charset="0"/>
            </a:endParaRPr>
          </a:p>
          <a:p>
            <a:pPr>
              <a:buSzPct val="90000"/>
              <a:buFont typeface="Wingdings" pitchFamily="2" charset="2"/>
              <a:buChar char="q"/>
            </a:pPr>
            <a:endParaRPr lang="fr-FR" sz="1200" dirty="0">
              <a:latin typeface="Tahoma" pitchFamily="34" charset="0"/>
              <a:ea typeface="Tahoma" pitchFamily="34" charset="0"/>
              <a:cs typeface="Tahoma" pitchFamily="34" charset="0"/>
            </a:endParaRPr>
          </a:p>
          <a:p>
            <a:pPr lvl="1">
              <a:buSzPct val="90000"/>
              <a:buFont typeface="Wingdings" pitchFamily="2" charset="2"/>
              <a:buChar char="q"/>
            </a:pPr>
            <a:endParaRPr lang="fr-FR" sz="1200" dirty="0">
              <a:latin typeface="Tahoma" pitchFamily="34" charset="0"/>
              <a:ea typeface="Tahoma" pitchFamily="34" charset="0"/>
              <a:cs typeface="Tahoma" pitchFamily="34" charset="0"/>
            </a:endParaRPr>
          </a:p>
          <a:p>
            <a:endParaRPr lang="fr-FR" sz="1200" dirty="0">
              <a:latin typeface="Tahoma" pitchFamily="34" charset="0"/>
              <a:ea typeface="Tahoma" pitchFamily="34" charset="0"/>
              <a:cs typeface="Tahoma" pitchFamily="34" charset="0"/>
            </a:endParaRPr>
          </a:p>
          <a:p>
            <a:pPr marL="0" indent="0" algn="ctr">
              <a:buSzPct val="90000"/>
              <a:buNone/>
            </a:pPr>
            <a:endParaRPr lang="fr-FR" sz="1200" b="1" dirty="0" smtClean="0">
              <a:latin typeface="Tahoma" pitchFamily="34" charset="0"/>
              <a:ea typeface="Tahoma" pitchFamily="34" charset="0"/>
              <a:cs typeface="Tahoma" pitchFamily="34" charset="0"/>
            </a:endParaRPr>
          </a:p>
          <a:p>
            <a:pPr>
              <a:buSzPct val="90000"/>
              <a:buFont typeface="Wingdings" pitchFamily="2" charset="2"/>
              <a:buChar char="q"/>
            </a:pPr>
            <a:endParaRPr lang="fr-FR" sz="12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200" dirty="0" smtClean="0">
              <a:latin typeface="Tahoma" pitchFamily="34" charset="0"/>
              <a:ea typeface="Tahoma" pitchFamily="34" charset="0"/>
              <a:cs typeface="Tahoma" pitchFamily="34" charset="0"/>
            </a:endParaRPr>
          </a:p>
          <a:p>
            <a:endParaRPr lang="fr-FR" sz="1200" dirty="0">
              <a:latin typeface="Tahoma" pitchFamily="34" charset="0"/>
              <a:ea typeface="Tahoma" pitchFamily="34" charset="0"/>
              <a:cs typeface="Tahoma" pitchFamily="34" charset="0"/>
            </a:endParaRPr>
          </a:p>
        </p:txBody>
      </p:sp>
      <p:sp>
        <p:nvSpPr>
          <p:cNvPr id="13" name="Espace réservé du contenu 2"/>
          <p:cNvSpPr txBox="1">
            <a:spLocks/>
          </p:cNvSpPr>
          <p:nvPr/>
        </p:nvSpPr>
        <p:spPr>
          <a:xfrm>
            <a:off x="8295447" y="1545594"/>
            <a:ext cx="3787370" cy="2343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SzPct val="90000"/>
              <a:buNone/>
            </a:pPr>
            <a:r>
              <a:rPr lang="fr-FR" sz="1200" b="1" dirty="0" smtClean="0">
                <a:latin typeface="Tahoma" pitchFamily="34" charset="0"/>
                <a:ea typeface="Tahoma" pitchFamily="34" charset="0"/>
                <a:cs typeface="Tahoma" pitchFamily="34" charset="0"/>
              </a:rPr>
              <a:t>Services de voyages : </a:t>
            </a:r>
            <a:r>
              <a:rPr lang="fr-FR" sz="1200" dirty="0">
                <a:latin typeface="Tahoma" pitchFamily="34" charset="0"/>
                <a:ea typeface="Tahoma" pitchFamily="34" charset="0"/>
                <a:cs typeface="Tahoma" pitchFamily="34" charset="0"/>
              </a:rPr>
              <a:t>Impact </a:t>
            </a:r>
            <a:r>
              <a:rPr lang="fr-FR" sz="1200" dirty="0" smtClean="0">
                <a:latin typeface="Tahoma" pitchFamily="34" charset="0"/>
                <a:ea typeface="Tahoma" pitchFamily="34" charset="0"/>
                <a:cs typeface="Tahoma" pitchFamily="34" charset="0"/>
              </a:rPr>
              <a:t>autant les entrées que les sorties de services</a:t>
            </a:r>
            <a:endParaRPr lang="fr-FR" sz="1200" dirty="0">
              <a:latin typeface="Tahoma" pitchFamily="34" charset="0"/>
              <a:ea typeface="Tahoma" pitchFamily="34" charset="0"/>
              <a:cs typeface="Tahoma" pitchFamily="34" charset="0"/>
            </a:endParaRPr>
          </a:p>
          <a:p>
            <a:pPr marL="0" indent="0" algn="ctr">
              <a:buSzPct val="90000"/>
              <a:buNone/>
            </a:pPr>
            <a:r>
              <a:rPr lang="fr-FR" sz="1200" dirty="0">
                <a:latin typeface="Tahoma" pitchFamily="34" charset="0"/>
                <a:ea typeface="Tahoma" pitchFamily="34" charset="0"/>
                <a:cs typeface="Tahoma" pitchFamily="34" charset="0"/>
              </a:rPr>
              <a:t>Déficit stable</a:t>
            </a:r>
          </a:p>
          <a:p>
            <a:pPr marL="0" indent="0" algn="ctr">
              <a:buSzPct val="90000"/>
              <a:buNone/>
            </a:pPr>
            <a:endParaRPr lang="fr-FR" sz="1200" b="1" dirty="0" smtClean="0">
              <a:latin typeface="Tahoma" pitchFamily="34" charset="0"/>
              <a:ea typeface="Tahoma" pitchFamily="34" charset="0"/>
              <a:cs typeface="Tahoma" pitchFamily="34" charset="0"/>
            </a:endParaRPr>
          </a:p>
          <a:p>
            <a:pPr marL="0" indent="0" algn="ctr">
              <a:buSzPct val="90000"/>
              <a:buNone/>
            </a:pPr>
            <a:r>
              <a:rPr lang="fr-FR" sz="1200" dirty="0" smtClean="0">
                <a:latin typeface="Tahoma" pitchFamily="34" charset="0"/>
                <a:ea typeface="Tahoma" pitchFamily="34" charset="0"/>
                <a:cs typeface="Tahoma" pitchFamily="34" charset="0"/>
              </a:rPr>
              <a:t>Baisse significative du nombre de :</a:t>
            </a:r>
          </a:p>
          <a:p>
            <a:pPr algn="ctr">
              <a:buSzPct val="90000"/>
              <a:buFontTx/>
              <a:buChar char="-"/>
            </a:pPr>
            <a:r>
              <a:rPr lang="fr-FR" sz="1200" dirty="0" smtClean="0">
                <a:latin typeface="Tahoma" pitchFamily="34" charset="0"/>
                <a:ea typeface="Tahoma" pitchFamily="34" charset="0"/>
                <a:cs typeface="Tahoma" pitchFamily="34" charset="0"/>
              </a:rPr>
              <a:t>voyageurs calédoniens (48 000, trois fois moins)</a:t>
            </a:r>
          </a:p>
          <a:p>
            <a:pPr algn="ctr">
              <a:buSzPct val="90000"/>
              <a:buFontTx/>
              <a:buChar char="-"/>
            </a:pPr>
            <a:r>
              <a:rPr lang="fr-FR" sz="1200" dirty="0" smtClean="0">
                <a:latin typeface="Tahoma" pitchFamily="34" charset="0"/>
                <a:ea typeface="Tahoma" pitchFamily="34" charset="0"/>
                <a:cs typeface="Tahoma" pitchFamily="34" charset="0"/>
              </a:rPr>
              <a:t>Touristes (31 000, quatre fois moins)</a:t>
            </a:r>
          </a:p>
          <a:p>
            <a:pPr algn="ctr">
              <a:buSzPct val="90000"/>
              <a:buFontTx/>
              <a:buChar char="-"/>
            </a:pPr>
            <a:r>
              <a:rPr lang="fr-FR" sz="1200" dirty="0" smtClean="0">
                <a:latin typeface="Tahoma" pitchFamily="34" charset="0"/>
                <a:ea typeface="Tahoma" pitchFamily="34" charset="0"/>
                <a:cs typeface="Tahoma" pitchFamily="34" charset="0"/>
              </a:rPr>
              <a:t>Croisiéristes (118 000, trois fois moins)</a:t>
            </a:r>
          </a:p>
          <a:p>
            <a:pPr marL="0" indent="0" algn="ctr">
              <a:buSzPct val="90000"/>
              <a:buNone/>
            </a:pPr>
            <a:endParaRPr lang="fr-FR" sz="1200" dirty="0">
              <a:latin typeface="Tahoma" pitchFamily="34" charset="0"/>
              <a:ea typeface="Tahoma" pitchFamily="34" charset="0"/>
              <a:cs typeface="Tahoma" pitchFamily="34" charset="0"/>
            </a:endParaRPr>
          </a:p>
          <a:p>
            <a:pPr marL="0" indent="0" algn="ctr">
              <a:buSzPct val="90000"/>
              <a:buNone/>
            </a:pPr>
            <a:endParaRPr lang="fr-FR" sz="1200" dirty="0" smtClean="0">
              <a:latin typeface="Tahoma" pitchFamily="34" charset="0"/>
              <a:ea typeface="Tahoma" pitchFamily="34" charset="0"/>
              <a:cs typeface="Tahoma" pitchFamily="34" charset="0"/>
            </a:endParaRPr>
          </a:p>
          <a:p>
            <a:pPr marL="0" indent="0" algn="ctr">
              <a:buSzPct val="90000"/>
              <a:buNone/>
            </a:pPr>
            <a:endParaRPr lang="fr-FR" sz="1200" dirty="0">
              <a:latin typeface="Tahoma" pitchFamily="34" charset="0"/>
              <a:ea typeface="Tahoma" pitchFamily="34" charset="0"/>
              <a:cs typeface="Tahoma" pitchFamily="34" charset="0"/>
            </a:endParaRPr>
          </a:p>
          <a:p>
            <a:pPr marL="0" indent="0" algn="ctr">
              <a:buSzPct val="90000"/>
              <a:buNone/>
            </a:pPr>
            <a:endParaRPr lang="fr-FR" sz="12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200" dirty="0" smtClean="0">
              <a:latin typeface="Tahoma" pitchFamily="34" charset="0"/>
              <a:ea typeface="Tahoma" pitchFamily="34" charset="0"/>
              <a:cs typeface="Tahoma" pitchFamily="34" charset="0"/>
            </a:endParaRPr>
          </a:p>
          <a:p>
            <a:endParaRPr lang="fr-FR" sz="1200" dirty="0">
              <a:latin typeface="Tahoma" pitchFamily="34" charset="0"/>
              <a:ea typeface="Tahoma" pitchFamily="34" charset="0"/>
              <a:cs typeface="Tahoma" pitchFamily="34" charset="0"/>
            </a:endParaRPr>
          </a:p>
        </p:txBody>
      </p:sp>
      <p:pic>
        <p:nvPicPr>
          <p:cNvPr id="16" name="Image 15"/>
          <p:cNvPicPr>
            <a:picLocks noChangeAspect="1"/>
          </p:cNvPicPr>
          <p:nvPr/>
        </p:nvPicPr>
        <p:blipFill>
          <a:blip r:embed="rId4"/>
          <a:stretch>
            <a:fillRect/>
          </a:stretch>
        </p:blipFill>
        <p:spPr>
          <a:xfrm>
            <a:off x="6003027" y="3574283"/>
            <a:ext cx="4284569" cy="2136181"/>
          </a:xfrm>
          <a:prstGeom prst="rect">
            <a:avLst/>
          </a:prstGeom>
        </p:spPr>
      </p:pic>
      <p:sp>
        <p:nvSpPr>
          <p:cNvPr id="17" name="Flèche droite 16"/>
          <p:cNvSpPr/>
          <p:nvPr/>
        </p:nvSpPr>
        <p:spPr>
          <a:xfrm>
            <a:off x="7688112" y="1793621"/>
            <a:ext cx="457200" cy="1809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066912"/>
      </p:ext>
    </p:extLst>
  </p:cSld>
  <p:clrMapOvr>
    <a:masterClrMapping/>
  </p:clrMapOvr>
  <mc:AlternateContent xmlns:mc="http://schemas.openxmlformats.org/markup-compatibility/2006" xmlns:p14="http://schemas.microsoft.com/office/powerpoint/2010/main">
    <mc:Choice Requires="p14">
      <p:transition spd="slow" p14:dur="2000" advTm="54477"/>
    </mc:Choice>
    <mc:Fallback xmlns="">
      <p:transition spd="slow" advTm="5447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3145" y="6458294"/>
            <a:ext cx="3743325" cy="276999"/>
          </a:xfrm>
          <a:prstGeom prst="rect">
            <a:avLst/>
          </a:prstGeom>
          <a:noFill/>
        </p:spPr>
        <p:txBody>
          <a:bodyPr wrap="square" rtlCol="0">
            <a:spAutoFit/>
          </a:bodyPr>
          <a:lstStyle/>
          <a:p>
            <a:r>
              <a:rPr lang="fr-F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Compte de transactions courantes</a:t>
            </a:r>
            <a:endParaRPr lang="fr-FR"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2" name="Espace réservé du texte 2">
            <a:extLst>
              <a:ext uri="{FF2B5EF4-FFF2-40B4-BE49-F238E27FC236}">
                <a16:creationId xmlns:a16="http://schemas.microsoft.com/office/drawing/2014/main" id="{C818500E-AF42-F542-AC2A-C88D1FEE92A5}"/>
              </a:ext>
            </a:extLst>
          </p:cNvPr>
          <p:cNvSpPr>
            <a:spLocks noGrp="1"/>
          </p:cNvSpPr>
          <p:nvPr>
            <p:ph type="body" sz="quarter" idx="12"/>
          </p:nvPr>
        </p:nvSpPr>
        <p:spPr>
          <a:xfrm>
            <a:off x="0" y="208992"/>
            <a:ext cx="12192000" cy="1010207"/>
          </a:xfrm>
        </p:spPr>
        <p:txBody>
          <a:bodyPr anchor="ctr">
            <a:normAutofit/>
          </a:bodyPr>
          <a:lstStyle/>
          <a:p>
            <a:pPr algn="ctr"/>
            <a:r>
              <a:rPr lang="fr-FR" sz="2800" dirty="0" smtClean="0"/>
              <a:t>Le taux de couverture retrouve  </a:t>
            </a:r>
          </a:p>
          <a:p>
            <a:pPr algn="ctr"/>
            <a:r>
              <a:rPr lang="fr-FR" sz="2800" dirty="0" smtClean="0"/>
              <a:t>un niveau proche de celui de 2017/2018</a:t>
            </a:r>
            <a:endParaRPr lang="fr-FR" sz="2800" dirty="0"/>
          </a:p>
        </p:txBody>
      </p:sp>
      <p:sp>
        <p:nvSpPr>
          <p:cNvPr id="7" name="Espace réservé du contenu 2"/>
          <p:cNvSpPr txBox="1">
            <a:spLocks/>
          </p:cNvSpPr>
          <p:nvPr/>
        </p:nvSpPr>
        <p:spPr>
          <a:xfrm>
            <a:off x="47624" y="1455128"/>
            <a:ext cx="11849101" cy="8263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90000"/>
              <a:buFont typeface="Wingdings" pitchFamily="2" charset="2"/>
              <a:buChar char="q"/>
            </a:pPr>
            <a:r>
              <a:rPr lang="fr-FR" sz="1400" b="1" dirty="0" smtClean="0">
                <a:latin typeface="Tahoma" pitchFamily="34" charset="0"/>
                <a:ea typeface="Tahoma" pitchFamily="34" charset="0"/>
                <a:cs typeface="Tahoma" pitchFamily="34" charset="0"/>
              </a:rPr>
              <a:t>Importations de biens et services -62 milliards XPF</a:t>
            </a:r>
          </a:p>
          <a:p>
            <a:pPr>
              <a:buSzPct val="90000"/>
              <a:buFont typeface="Wingdings" pitchFamily="2" charset="2"/>
              <a:buChar char="q"/>
            </a:pPr>
            <a:r>
              <a:rPr lang="fr-FR" sz="1400" b="1" dirty="0" smtClean="0">
                <a:latin typeface="Tahoma" pitchFamily="34" charset="0"/>
                <a:ea typeface="Tahoma" pitchFamily="34" charset="0"/>
                <a:cs typeface="Tahoma" pitchFamily="34" charset="0"/>
              </a:rPr>
              <a:t>Exportations de biens et services -22,3 milliards XPF</a:t>
            </a:r>
          </a:p>
          <a:p>
            <a:pPr>
              <a:buSzPct val="90000"/>
              <a:buFont typeface="Wingdings" pitchFamily="2" charset="2"/>
              <a:buChar char="q"/>
            </a:pPr>
            <a:endParaRPr lang="fr-FR" sz="1400" dirty="0" smtClean="0">
              <a:latin typeface="Tahoma" pitchFamily="34" charset="0"/>
              <a:ea typeface="Tahoma" pitchFamily="34" charset="0"/>
              <a:cs typeface="Tahoma" pitchFamily="34" charset="0"/>
            </a:endParaRPr>
          </a:p>
          <a:p>
            <a:pPr lvl="1">
              <a:buSzPct val="90000"/>
              <a:buFont typeface="Wingdings" pitchFamily="2" charset="2"/>
              <a:buChar char="q"/>
            </a:pPr>
            <a:endParaRPr lang="fr-FR" sz="1400" dirty="0" smtClean="0">
              <a:latin typeface="Tahoma" pitchFamily="34" charset="0"/>
              <a:ea typeface="Tahoma" pitchFamily="34" charset="0"/>
              <a:cs typeface="Tahoma" pitchFamily="34" charset="0"/>
            </a:endParaRPr>
          </a:p>
          <a:p>
            <a:endParaRPr lang="fr-FR" sz="1400" dirty="0">
              <a:latin typeface="Tahoma" pitchFamily="34" charset="0"/>
              <a:ea typeface="Tahoma" pitchFamily="34" charset="0"/>
              <a:cs typeface="Tahoma" pitchFamily="34" charset="0"/>
            </a:endParaRPr>
          </a:p>
        </p:txBody>
      </p:sp>
      <p:sp>
        <p:nvSpPr>
          <p:cNvPr id="13" name="Espace réservé du contenu 2"/>
          <p:cNvSpPr txBox="1">
            <a:spLocks/>
          </p:cNvSpPr>
          <p:nvPr/>
        </p:nvSpPr>
        <p:spPr>
          <a:xfrm>
            <a:off x="8295447" y="2025813"/>
            <a:ext cx="3787370" cy="2343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200" dirty="0">
              <a:latin typeface="Tahoma" pitchFamily="34" charset="0"/>
              <a:ea typeface="Tahoma" pitchFamily="34" charset="0"/>
              <a:cs typeface="Tahoma" pitchFamily="34" charset="0"/>
            </a:endParaRPr>
          </a:p>
        </p:txBody>
      </p:sp>
      <p:graphicFrame>
        <p:nvGraphicFramePr>
          <p:cNvPr id="8" name="Graphique 7"/>
          <p:cNvGraphicFramePr>
            <a:graphicFrameLocks noGrp="1"/>
          </p:cNvGraphicFramePr>
          <p:nvPr>
            <p:extLst>
              <p:ext uri="{D42A27DB-BD31-4B8C-83A1-F6EECF244321}">
                <p14:modId xmlns:p14="http://schemas.microsoft.com/office/powerpoint/2010/main" val="1393453315"/>
              </p:ext>
            </p:extLst>
          </p:nvPr>
        </p:nvGraphicFramePr>
        <p:xfrm>
          <a:off x="2409824" y="2393858"/>
          <a:ext cx="7124700" cy="3797300"/>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p:cNvSpPr txBox="1"/>
          <p:nvPr/>
        </p:nvSpPr>
        <p:spPr>
          <a:xfrm>
            <a:off x="4109307" y="2281472"/>
            <a:ext cx="3973385" cy="261610"/>
          </a:xfrm>
          <a:prstGeom prst="rect">
            <a:avLst/>
          </a:prstGeom>
          <a:noFill/>
        </p:spPr>
        <p:txBody>
          <a:bodyPr wrap="square" rtlCol="0">
            <a:spAutoFit/>
          </a:bodyPr>
          <a:lstStyle/>
          <a:p>
            <a:r>
              <a:rPr lang="fr-FR" sz="1100" b="1" dirty="0" smtClean="0">
                <a:latin typeface="Tahoma" panose="020B0604030504040204" pitchFamily="34" charset="0"/>
                <a:ea typeface="Tahoma" panose="020B0604030504040204" pitchFamily="34" charset="0"/>
                <a:cs typeface="Tahoma" panose="020B0604030504040204" pitchFamily="34" charset="0"/>
              </a:rPr>
              <a:t>Evolution du taux de couverture (biens et services)</a:t>
            </a:r>
            <a:endParaRPr lang="fr-FR" sz="11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1603523"/>
      </p:ext>
    </p:extLst>
  </p:cSld>
  <p:clrMapOvr>
    <a:masterClrMapping/>
  </p:clrMapOvr>
  <mc:AlternateContent xmlns:mc="http://schemas.openxmlformats.org/markup-compatibility/2006" xmlns:p14="http://schemas.microsoft.com/office/powerpoint/2010/main">
    <mc:Choice Requires="p14">
      <p:transition spd="slow" p14:dur="2000" advTm="19117"/>
    </mc:Choice>
    <mc:Fallback xmlns="">
      <p:transition spd="slow" advTm="19117"/>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IE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3370</TotalTime>
  <Words>2325</Words>
  <Application>Microsoft Office PowerPoint</Application>
  <PresentationFormat>Grand écran</PresentationFormat>
  <Paragraphs>272</Paragraphs>
  <Slides>15</Slides>
  <Notes>15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15</vt:i4>
      </vt:variant>
    </vt:vector>
  </HeadingPairs>
  <TitlesOfParts>
    <vt:vector size="23" baseType="lpstr">
      <vt:lpstr>Arial</vt:lpstr>
      <vt:lpstr>Calibri</vt:lpstr>
      <vt:lpstr>Cambria</vt:lpstr>
      <vt:lpstr>Roboto Light</vt:lpstr>
      <vt:lpstr>Tahoma</vt:lpstr>
      <vt:lpstr>Times New Roman</vt:lpstr>
      <vt:lpstr>Wingdings</vt:lpstr>
      <vt:lpstr>IEOM</vt:lpstr>
      <vt:lpstr>La balance des paiements de la Nouvelle-Calédonie en 2020</vt:lpstr>
      <vt:lpstr>Présentation PowerPoint</vt:lpstr>
      <vt:lpstr>Présentation PowerPoint</vt:lpstr>
      <vt:lpstr>Principaux résultats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Oslo Communication</dc:creator>
  <cp:lastModifiedBy>TRAN VAN HONG Andréa</cp:lastModifiedBy>
  <cp:revision>468</cp:revision>
  <cp:lastPrinted>2021-04-26T13:53:05Z</cp:lastPrinted>
  <dcterms:created xsi:type="dcterms:W3CDTF">2020-12-02T11:23:33Z</dcterms:created>
  <dcterms:modified xsi:type="dcterms:W3CDTF">2022-01-19T02:21:41Z</dcterms:modified>
</cp:coreProperties>
</file>